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8d540698d44941e8" Type="http://schemas.microsoft.com/office/2007/relationships/ui/extensibility" Target="customUI/customUI14.xml"/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31"/>
  </p:notesMasterIdLst>
  <p:sldIdLst>
    <p:sldId id="256" r:id="rId2"/>
    <p:sldId id="619" r:id="rId3"/>
    <p:sldId id="371" r:id="rId4"/>
    <p:sldId id="387" r:id="rId5"/>
    <p:sldId id="377" r:id="rId6"/>
    <p:sldId id="610" r:id="rId7"/>
    <p:sldId id="612" r:id="rId8"/>
    <p:sldId id="615" r:id="rId9"/>
    <p:sldId id="373" r:id="rId10"/>
    <p:sldId id="262" r:id="rId11"/>
    <p:sldId id="617" r:id="rId12"/>
    <p:sldId id="611" r:id="rId13"/>
    <p:sldId id="260" r:id="rId14"/>
    <p:sldId id="259" r:id="rId15"/>
    <p:sldId id="261" r:id="rId16"/>
    <p:sldId id="266" r:id="rId17"/>
    <p:sldId id="609" r:id="rId18"/>
    <p:sldId id="614" r:id="rId19"/>
    <p:sldId id="383" r:id="rId20"/>
    <p:sldId id="267" r:id="rId21"/>
    <p:sldId id="378" r:id="rId22"/>
    <p:sldId id="268" r:id="rId23"/>
    <p:sldId id="620" r:id="rId24"/>
    <p:sldId id="613" r:id="rId25"/>
    <p:sldId id="295" r:id="rId26"/>
    <p:sldId id="263" r:id="rId27"/>
    <p:sldId id="376" r:id="rId28"/>
    <p:sldId id="258" r:id="rId29"/>
    <p:sldId id="622" r:id="rId30"/>
  </p:sldIdLst>
  <p:sldSz cx="12192000" cy="6858000"/>
  <p:notesSz cx="6858000" cy="9144000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660"/>
  </p:normalViewPr>
  <p:slideViewPr>
    <p:cSldViewPr>
      <p:cViewPr varScale="1">
        <p:scale>
          <a:sx n="78" d="100"/>
          <a:sy n="78" d="100"/>
        </p:scale>
        <p:origin x="83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270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ennie Mulder" userId="49d60d1bcb30ecee" providerId="LiveId" clId="{C007F780-3A85-4591-A584-979C0DC5FB4F}"/>
    <pc:docChg chg="delSld">
      <pc:chgData name="Hennie Mulder" userId="49d60d1bcb30ecee" providerId="LiveId" clId="{C007F780-3A85-4591-A584-979C0DC5FB4F}" dt="2024-03-07T12:04:09.402" v="1" actId="47"/>
      <pc:docMkLst>
        <pc:docMk/>
      </pc:docMkLst>
      <pc:sldChg chg="del">
        <pc:chgData name="Hennie Mulder" userId="49d60d1bcb30ecee" providerId="LiveId" clId="{C007F780-3A85-4591-A584-979C0DC5FB4F}" dt="2024-03-07T12:03:44.511" v="0" actId="47"/>
        <pc:sldMkLst>
          <pc:docMk/>
          <pc:sldMk cId="0" sldId="372"/>
        </pc:sldMkLst>
      </pc:sldChg>
      <pc:sldChg chg="del">
        <pc:chgData name="Hennie Mulder" userId="49d60d1bcb30ecee" providerId="LiveId" clId="{C007F780-3A85-4591-A584-979C0DC5FB4F}" dt="2024-03-07T12:04:09.402" v="1" actId="47"/>
        <pc:sldMkLst>
          <pc:docMk/>
          <pc:sldMk cId="421776098" sldId="38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DDD263-3987-4F38-A72D-EE36C29358EC}" type="datetimeFigureOut">
              <a:rPr lang="nl-NL" smtClean="0"/>
              <a:t>7-3-2024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361969-CC3C-49E5-8E1E-79E6177B07F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59905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7">
            <a:extLst>
              <a:ext uri="{FF2B5EF4-FFF2-40B4-BE49-F238E27FC236}">
                <a16:creationId xmlns:a16="http://schemas.microsoft.com/office/drawing/2014/main" id="{8AAD853C-1015-4704-BC0D-DFA7A38F1FF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803275" indent="-307975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236663" indent="-246063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731963" indent="-246063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227263" indent="-246063" algn="l" defTabSz="989013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684463" indent="-24606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141663" indent="-24606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598863" indent="-24606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056063" indent="-246063" defTabSz="989013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F9A79DA-BD1D-4AF7-B2EC-1FF1B24C01CF}" type="slidenum">
              <a:rPr lang="nl-NL" altLang="nl-NL" sz="1300">
                <a:latin typeface="Arial" panose="020B0604020202020204" pitchFamily="34" charset="0"/>
              </a:rPr>
              <a:pPr algn="r" eaLnBrk="1" hangingPunct="1">
                <a:spcBef>
                  <a:spcPct val="0"/>
                </a:spcBef>
              </a:pPr>
              <a:t>3</a:t>
            </a:fld>
            <a:endParaRPr lang="nl-NL" altLang="nl-NL" sz="1300">
              <a:latin typeface="Arial" panose="020B0604020202020204" pitchFamily="34" charset="0"/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835BAF6C-AE13-4667-95B9-3AC0044D4C2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E506258F-E691-4CB0-99EE-3FC9314BF5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Veel normen en wetgeving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Infectiepreventie is slechts een klein onderdeel, er zijn nog vele ander normen.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Zoals bijvoorbeeld </a:t>
            </a:r>
            <a:r>
              <a:rPr lang="nl-NL" altLang="nl-NL" dirty="0" err="1">
                <a:latin typeface="Arial" panose="020B0604020202020204" pitchFamily="34" charset="0"/>
              </a:rPr>
              <a:t>electricitietsnormen</a:t>
            </a:r>
            <a:r>
              <a:rPr lang="nl-NL" altLang="nl-NL" dirty="0">
                <a:latin typeface="Arial" panose="020B0604020202020204" pitchFamily="34" charset="0"/>
              </a:rPr>
              <a:t>, laserveiligheidsnormen etc.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Genoemde normen zijn maatgevend.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Stap 1 in het bouwproces is om de bouwer laten benoemen welke normen hij hanteert . Dit ook specifiek laten toevoegen aan het </a:t>
            </a:r>
            <a:r>
              <a:rPr lang="nl-NL" altLang="nl-NL" dirty="0" err="1">
                <a:latin typeface="Arial" panose="020B0604020202020204" pitchFamily="34" charset="0"/>
              </a:rPr>
              <a:t>PvE</a:t>
            </a:r>
            <a:r>
              <a:rPr lang="nl-NL" altLang="nl-NL" dirty="0">
                <a:latin typeface="Arial" panose="020B0604020202020204" pitchFamily="34" charset="0"/>
              </a:rPr>
              <a:t>. Niet akkoord gaan met ’’ de gelden de normen of zoiets vaags.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Hiermee wordt het kader voor de hygiënist en alle anderen geaccepteerd, belangrijk later in het bouwtraject.</a:t>
            </a:r>
          </a:p>
          <a:p>
            <a:pPr eaLnBrk="1" hangingPunct="1"/>
            <a:endParaRPr lang="nl-NL" altLang="nl-NL" dirty="0">
              <a:latin typeface="Arial" panose="020B0604020202020204" pitchFamily="34" charset="0"/>
            </a:endParaRP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Soms leveren gebruikersgroepen nog specifieke normen, zoals werken in de angiokamer: veiligheid bij </a:t>
            </a:r>
            <a:r>
              <a:rPr lang="nl-NL" altLang="nl-NL" dirty="0" err="1">
                <a:latin typeface="Arial" panose="020B0604020202020204" pitchFamily="34" charset="0"/>
              </a:rPr>
              <a:t>hartcathetrisatie</a:t>
            </a:r>
            <a:r>
              <a:rPr lang="nl-NL" altLang="nl-NL" dirty="0">
                <a:latin typeface="Arial" panose="020B0604020202020204" pitchFamily="34" charset="0"/>
              </a:rPr>
              <a:t>.</a:t>
            </a:r>
          </a:p>
          <a:p>
            <a:pPr eaLnBrk="1" hangingPunct="1"/>
            <a:r>
              <a:rPr lang="nl-NL" altLang="nl-NL" dirty="0">
                <a:latin typeface="Arial" panose="020B0604020202020204" pitchFamily="34" charset="0"/>
              </a:rPr>
              <a:t>Ook heeft het IGZ op deelgebieden normen.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8208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Stichting </a:t>
            </a:r>
            <a:r>
              <a:rPr lang="nl-NL" dirty="0" err="1"/>
              <a:t>kwaliteits-impuls</a:t>
            </a:r>
            <a:r>
              <a:rPr lang="nl-NL" dirty="0"/>
              <a:t> langdurige zorg.  Nederlandse vereniging ziekenhuizen, gehandicaptenzorg, </a:t>
            </a:r>
            <a:r>
              <a:rPr lang="nl-NL" dirty="0" err="1"/>
              <a:t>patientenvereniging</a:t>
            </a:r>
            <a:r>
              <a:rPr lang="nl-NL" dirty="0"/>
              <a:t>. </a:t>
            </a:r>
            <a:r>
              <a:rPr lang="nl-NL" dirty="0" err="1"/>
              <a:t>Vhig</a:t>
            </a:r>
            <a:r>
              <a:rPr lang="nl-NL" dirty="0"/>
              <a:t>. FMS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30579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Dat duurt lang: maar kan ook snel als het moet. Welke verenigingen aansluiten wordt bepaald.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9380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Er zitten ook leuke onderwerpen in zoals muziek.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33967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Infecties nemen toe. Geen vingerwijzing naar </a:t>
            </a:r>
            <a:r>
              <a:rPr lang="nl-NL" dirty="0" err="1"/>
              <a:t>oK;s</a:t>
            </a:r>
            <a:r>
              <a:rPr lang="nl-NL" dirty="0"/>
              <a:t> het is een feit, achterliggende oorzaak bij </a:t>
            </a:r>
            <a:r>
              <a:rPr lang="nl-NL" dirty="0" err="1"/>
              <a:t>patienten</a:t>
            </a:r>
            <a:r>
              <a:rPr lang="nl-NL" dirty="0"/>
              <a:t> nemen ook toe: bv BMI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13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93040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Nog in concept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3901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Eigen ontwikkelde kader worden een </a:t>
            </a:r>
            <a:r>
              <a:rPr lang="nl-NL" dirty="0" err="1"/>
              <a:t>toestingsmoment</a:t>
            </a:r>
            <a:r>
              <a:rPr lang="nl-NL" dirty="0"/>
              <a:t> IGJ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802636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err="1"/>
              <a:t>Drukhierarchie</a:t>
            </a:r>
            <a:r>
              <a:rPr lang="nl-NL" dirty="0"/>
              <a:t>, uit of aan bij COVID periode : blijft aan.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18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391040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/>
              <a:t>CE keurmerk. </a:t>
            </a:r>
            <a:r>
              <a:rPr lang="nl-NL" dirty="0" err="1"/>
              <a:t>arbotecn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D361969-CC3C-49E5-8E1E-79E6177B07FA}" type="slidenum">
              <a:rPr lang="nl-NL" smtClean="0"/>
              <a:t>19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2941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>
            <a:extLst>
              <a:ext uri="{FF2B5EF4-FFF2-40B4-BE49-F238E27FC236}">
                <a16:creationId xmlns:a16="http://schemas.microsoft.com/office/drawing/2014/main" id="{7F37315B-1E07-4041-9BAA-D87F09C3BC4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415080" y="0"/>
            <a:ext cx="3801600" cy="380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063552" y="2419200"/>
            <a:ext cx="6264696" cy="925587"/>
          </a:xfrm>
        </p:spPr>
        <p:txBody>
          <a:bodyPr anchor="b" anchorCtr="0"/>
          <a:lstStyle>
            <a:lvl1pPr algn="l">
              <a:defRPr sz="2900"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Klik voor titel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063552" y="3434400"/>
            <a:ext cx="6264696" cy="432048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dirty="0"/>
              <a:t>datum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5576" y="593794"/>
            <a:ext cx="907200" cy="1129301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262BC1FB-E4E2-E541-A6CB-3F6963B469D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690400" y="6120000"/>
            <a:ext cx="2970000" cy="209938"/>
          </a:xfrm>
          <a:prstGeom prst="rect">
            <a:avLst/>
          </a:prstGeom>
        </p:spPr>
      </p:pic>
      <p:pic>
        <p:nvPicPr>
          <p:cNvPr id="11" name="Afbeelding 10">
            <a:extLst>
              <a:ext uri="{FF2B5EF4-FFF2-40B4-BE49-F238E27FC236}">
                <a16:creationId xmlns:a16="http://schemas.microsoft.com/office/drawing/2014/main" id="{BD1B1EDB-8EAB-134E-A777-E4C81062657F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4896000"/>
            <a:ext cx="1962000" cy="19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5765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3EBC-82D4-44D9-8CD1-F8949BF9855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1277" y="6008400"/>
            <a:ext cx="445363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199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 (veel teks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indent="-216000">
              <a:lnSpc>
                <a:spcPct val="113000"/>
              </a:lnSpc>
              <a:defRPr sz="1900"/>
            </a:lvl1pPr>
            <a:lvl2pPr marL="432000" indent="-216000">
              <a:lnSpc>
                <a:spcPct val="113000"/>
              </a:lnSpc>
              <a:defRPr sz="1900"/>
            </a:lvl2pPr>
            <a:lvl3pPr marL="648000" indent="-216000">
              <a:lnSpc>
                <a:spcPct val="113000"/>
              </a:lnSpc>
              <a:defRPr sz="1900"/>
            </a:lvl3pPr>
            <a:lvl4pPr marL="864000" indent="-216000">
              <a:lnSpc>
                <a:spcPct val="113000"/>
              </a:lnSpc>
              <a:defRPr sz="1900"/>
            </a:lvl4pPr>
            <a:lvl5pPr marL="1152000" indent="-216000">
              <a:lnSpc>
                <a:spcPct val="113000"/>
              </a:lnSpc>
              <a:defRPr sz="1900"/>
            </a:lvl5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E43EBC-82D4-44D9-8CD1-F8949BF9855B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1277" y="6008400"/>
            <a:ext cx="445363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6242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6800" y="1929600"/>
            <a:ext cx="4104000" cy="40196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456" y="1929600"/>
            <a:ext cx="4104000" cy="4019680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FA94CD-1BD2-45C7-A73D-4785747EF02F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1277" y="6008400"/>
            <a:ext cx="445363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0963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94EC3D-1DE6-4ED0-A176-A9435D17FDA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1277" y="6008400"/>
            <a:ext cx="445363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3793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18025A-AF73-48BF-A274-261F8FAAC2A2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411277" y="6008400"/>
            <a:ext cx="445363" cy="55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08809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Eind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/>
          <p:cNvSpPr>
            <a:spLocks noGrp="1"/>
          </p:cNvSpPr>
          <p:nvPr>
            <p:ph type="body" sz="quarter" idx="11" hasCustomPrompt="1"/>
          </p:nvPr>
        </p:nvSpPr>
        <p:spPr>
          <a:xfrm>
            <a:off x="3647729" y="4050001"/>
            <a:ext cx="4896544" cy="647129"/>
          </a:xfrm>
        </p:spPr>
        <p:txBody>
          <a:bodyPr/>
          <a:lstStyle>
            <a:lvl1pPr marL="0" indent="0" algn="ctr">
              <a:lnSpc>
                <a:spcPct val="114000"/>
              </a:lnSpc>
              <a:buNone/>
              <a:defRPr sz="1100">
                <a:solidFill>
                  <a:schemeClr val="tx1"/>
                </a:solidFill>
              </a:defRPr>
            </a:lvl1pPr>
            <a:lvl2pPr>
              <a:lnSpc>
                <a:spcPct val="114000"/>
              </a:lnSpc>
              <a:defRPr sz="1100">
                <a:solidFill>
                  <a:schemeClr val="tx1"/>
                </a:solidFill>
              </a:defRPr>
            </a:lvl2pPr>
          </a:lstStyle>
          <a:p>
            <a:pPr lvl="0"/>
            <a:r>
              <a:rPr lang="nl-NL" dirty="0"/>
              <a:t>Copyright + Naam </a:t>
            </a:r>
            <a:br>
              <a:rPr lang="nl-NL" dirty="0"/>
            </a:br>
            <a:r>
              <a:rPr lang="nl-NL" dirty="0"/>
              <a:t>Datum</a:t>
            </a:r>
          </a:p>
          <a:p>
            <a:pPr lvl="1"/>
            <a:endParaRPr lang="nl-NL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EE40B9B-CFC3-F242-ACED-36DAC5A9EB7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628048" y="2492897"/>
            <a:ext cx="900000" cy="1120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0261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emf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7488" y="925932"/>
            <a:ext cx="8712968" cy="540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7488" y="1929600"/>
            <a:ext cx="8712968" cy="401968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486800" y="6390000"/>
            <a:ext cx="2743200" cy="2592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2D95A58F-75FB-4104-9D85-94D82F37C838}" type="slidenum">
              <a:rPr lang="nl-NL" altLang="nl-NL" smtClean="0"/>
              <a:pPr>
                <a:defRPr/>
              </a:pPr>
              <a:t>‹nr.›</a:t>
            </a:fld>
            <a:endParaRPr lang="nl-NL" alt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7F37315B-1E07-4041-9BAA-D87F09C3BC48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10584000" y="0"/>
            <a:ext cx="1615317" cy="1615317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BD1B1EDB-8EAB-134E-A777-E4C81062657F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-408" y="6033600"/>
            <a:ext cx="828000" cy="8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654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87" r:id="rId3"/>
    <p:sldLayoutId id="2147483678" r:id="rId4"/>
    <p:sldLayoutId id="2147483680" r:id="rId5"/>
    <p:sldLayoutId id="2147483681" r:id="rId6"/>
    <p:sldLayoutId id="2147483686" r:id="rId7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9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8000" indent="-288000" algn="l" defTabSz="914400" rtl="0" eaLnBrk="1" latinLnBrk="0" hangingPunct="1">
        <a:lnSpc>
          <a:spcPct val="130000"/>
        </a:lnSpc>
        <a:spcBef>
          <a:spcPts val="0"/>
        </a:spcBef>
        <a:buSzPct val="8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6000" indent="-288000" algn="l" defTabSz="914400" rtl="0" eaLnBrk="1" latinLnBrk="0" hangingPunct="1">
        <a:lnSpc>
          <a:spcPct val="130000"/>
        </a:lnSpc>
        <a:spcBef>
          <a:spcPts val="0"/>
        </a:spcBef>
        <a:buSzPct val="8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64000" indent="-288000" algn="l" defTabSz="914400" rtl="0" eaLnBrk="1" latinLnBrk="0" hangingPunct="1">
        <a:lnSpc>
          <a:spcPct val="130000"/>
        </a:lnSpc>
        <a:spcBef>
          <a:spcPts val="0"/>
        </a:spcBef>
        <a:buSzPct val="8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152000" indent="-288000" algn="l" defTabSz="914400" rtl="0" eaLnBrk="1" latinLnBrk="0" hangingPunct="1">
        <a:lnSpc>
          <a:spcPct val="130000"/>
        </a:lnSpc>
        <a:spcBef>
          <a:spcPts val="0"/>
        </a:spcBef>
        <a:buSzPct val="8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1440000" indent="-288000" algn="l" defTabSz="914400" rtl="0" eaLnBrk="1" latinLnBrk="0" hangingPunct="1">
        <a:lnSpc>
          <a:spcPct val="130000"/>
        </a:lnSpc>
        <a:spcBef>
          <a:spcPts val="0"/>
        </a:spcBef>
        <a:buSzPct val="80000"/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eur02.safelinks.protection.outlook.com/?url=https%3A%2F%2Fkennisinstituut.viadesk.com%2Fdo%2Fdocument%3Fid%3D3639846-646f63756d656e74&amp;data=05%7C02%7Ca.sussenbach%40kennisinstituut.nl%7C8c491db9d04a4917a8e108dc1ceca8bf%7C123bd2bec5824c818b357b006b46fdcb%7C1%7C0%7C638417049983491631%7CUnknown%7CTWFpbGZsb3d8eyJWIjoiMC4wLjAwMDAiLCJQIjoiV2luMzIiLCJBTiI6Ik1haWwiLCJXVCI6Mn0%3D%7C3000%7C%7C%7C&amp;sdata=g6NA5diZeN0pcu1lGmv8QY88AbFOEBhf%2FGGhDFUarsE%3D&amp;reserved=0" TargetMode="External"/><Relationship Id="rId7" Type="http://schemas.openxmlformats.org/officeDocument/2006/relationships/hyperlink" Target="https://kennisinstituut.viadesk.com/do/document?id=3639841-646f63756d656e74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kennisinstituut.viadesk.com/do/document?id=3639842-646f63756d656e74" TargetMode="External"/><Relationship Id="rId5" Type="http://schemas.openxmlformats.org/officeDocument/2006/relationships/hyperlink" Target="https://kennisinstituut.viadesk.com/do/document?id=3639844-646f63756d656e74" TargetMode="External"/><Relationship Id="rId4" Type="http://schemas.openxmlformats.org/officeDocument/2006/relationships/hyperlink" Target="https://kennisinstituut.viadesk.com/do/document?id=3639845-646f63756d656e74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5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5.jpe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obn-bv.nl/typo3temp/pics/f68975c8d0.jpg" TargetMode="Externa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099556" y="2852936"/>
            <a:ext cx="7992888" cy="172819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pPr eaLnBrk="1" hangingPunct="1"/>
            <a:r>
              <a:rPr lang="en-US" altLang="nl-NL" dirty="0" err="1"/>
              <a:t>Richtlijnen</a:t>
            </a:r>
            <a:r>
              <a:rPr lang="en-US" altLang="nl-NL" dirty="0"/>
              <a:t> en Infectiepreventie op de OK </a:t>
            </a:r>
            <a:br>
              <a:rPr lang="en-US" altLang="nl-NL" i="1" dirty="0"/>
            </a:br>
            <a:br>
              <a:rPr lang="en-US" altLang="nl-NL" sz="2400" i="1" dirty="0"/>
            </a:br>
            <a:r>
              <a:rPr lang="en-US" altLang="nl-NL" sz="2400" dirty="0"/>
              <a:t> </a:t>
            </a:r>
            <a:r>
              <a:rPr lang="en-US" altLang="nl-NL" sz="2800" b="0" i="1" u="sng" dirty="0"/>
              <a:t>Wat </a:t>
            </a:r>
            <a:r>
              <a:rPr lang="en-US" altLang="nl-NL" sz="2800" b="0" i="1" u="sng" dirty="0" err="1"/>
              <a:t>kan</a:t>
            </a:r>
            <a:r>
              <a:rPr lang="en-US" altLang="nl-NL" sz="2800" b="0" i="1" u="sng" dirty="0"/>
              <a:t> </a:t>
            </a:r>
            <a:r>
              <a:rPr lang="en-US" altLang="nl-NL" sz="2800" b="0" i="1" u="sng" dirty="0" err="1"/>
              <a:t>jij</a:t>
            </a:r>
            <a:r>
              <a:rPr lang="en-US" altLang="nl-NL" sz="2800" b="0" i="1" u="sng" dirty="0"/>
              <a:t> </a:t>
            </a:r>
            <a:r>
              <a:rPr lang="en-US" altLang="nl-NL" sz="2800" b="0" i="1" u="sng" dirty="0" err="1"/>
              <a:t>ermee</a:t>
            </a:r>
            <a:r>
              <a:rPr lang="en-US" altLang="nl-NL" sz="2800" b="0" i="1" u="sng" dirty="0"/>
              <a:t> ?</a:t>
            </a:r>
            <a:endParaRPr lang="nl-NL" altLang="nl-NL" sz="2800" b="0" i="1" u="sng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063552" y="5949280"/>
            <a:ext cx="6478786" cy="792088"/>
          </a:xfrm>
        </p:spPr>
        <p:txBody>
          <a:bodyPr/>
          <a:lstStyle/>
          <a:p>
            <a:pPr eaLnBrk="1" hangingPunct="1"/>
            <a:r>
              <a:rPr lang="en-US" altLang="nl-NL" dirty="0"/>
              <a:t>7-3-24  Anne Marie Kranenburg, </a:t>
            </a:r>
          </a:p>
          <a:p>
            <a:pPr eaLnBrk="1" hangingPunct="1"/>
            <a:r>
              <a:rPr lang="en-US" altLang="nl-NL" dirty="0"/>
              <a:t>	</a:t>
            </a:r>
            <a:r>
              <a:rPr lang="en-US" altLang="nl-NL" dirty="0" err="1"/>
              <a:t>Deskundige</a:t>
            </a:r>
            <a:r>
              <a:rPr lang="en-US" altLang="nl-NL" dirty="0"/>
              <a:t> Infectiepreventie. </a:t>
            </a:r>
            <a:endParaRPr lang="nl-NL" altLang="nl-NL" dirty="0"/>
          </a:p>
        </p:txBody>
      </p:sp>
      <p:pic>
        <p:nvPicPr>
          <p:cNvPr id="2" name="Picture 2" descr="Afbeeldingsresultaten voor wetgeving">
            <a:extLst>
              <a:ext uri="{FF2B5EF4-FFF2-40B4-BE49-F238E27FC236}">
                <a16:creationId xmlns:a16="http://schemas.microsoft.com/office/drawing/2014/main" id="{16A7B9B1-6480-21F3-76C6-0FA5CBFE6C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648"/>
            <a:ext cx="38100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8633C63-6C3E-4B8B-ADF4-6F360C0725C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Rekening houdend met duurzaam</a:t>
            </a:r>
          </a:p>
        </p:txBody>
      </p:sp>
      <p:pic>
        <p:nvPicPr>
          <p:cNvPr id="2058" name="Picture 10" descr="Hoeveel afval levert een gemiddelde operatie op? - BNNVARA">
            <a:extLst>
              <a:ext uri="{FF2B5EF4-FFF2-40B4-BE49-F238E27FC236}">
                <a16:creationId xmlns:a16="http://schemas.microsoft.com/office/drawing/2014/main" id="{5427B95F-BD98-4F32-8895-EBA76D32C32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360" y="1824470"/>
            <a:ext cx="4824536" cy="300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Op weg naar een duurzaam ziekenhuis - Máxima MC">
            <a:extLst>
              <a:ext uri="{FF2B5EF4-FFF2-40B4-BE49-F238E27FC236}">
                <a16:creationId xmlns:a16="http://schemas.microsoft.com/office/drawing/2014/main" id="{0CC2D24C-EE6B-47A6-8152-DD45851E6A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792" y="3789040"/>
            <a:ext cx="3744416" cy="24917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3FDF0CA9-198E-4E67-B59D-2E7F4606A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84232" y="1844824"/>
            <a:ext cx="2736304" cy="3821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7926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DE92567-75B7-4F77-8575-5076FD4CBF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253" y="925932"/>
            <a:ext cx="9695203" cy="540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De OK: FMS perioperatief traject richtlijn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81D6EC09-61EC-4BFD-BE18-A8E5BD711C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1864" y="2606318"/>
            <a:ext cx="6598859" cy="3599870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D25F53E-320F-4A65-91BC-E44F10A5B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253" y="2564904"/>
            <a:ext cx="4205933" cy="3599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604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06A4A4-FE43-48F5-B0C6-0BAC26D806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Perio</a:t>
            </a:r>
            <a:r>
              <a:rPr lang="en-US" dirty="0"/>
              <a:t> -</a:t>
            </a:r>
            <a:r>
              <a:rPr lang="en-US" dirty="0" err="1"/>
              <a:t>operatief</a:t>
            </a:r>
            <a:r>
              <a:rPr lang="en-US" dirty="0"/>
              <a:t> </a:t>
            </a:r>
            <a:r>
              <a:rPr lang="en-US" dirty="0" err="1"/>
              <a:t>traject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59AA315A-CF44-482B-A614-8427B2AB1F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4527" y="1628800"/>
            <a:ext cx="7988391" cy="5417839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D1FE3A80-CD35-4B27-A31D-159D4EF519ED}"/>
              </a:ext>
            </a:extLst>
          </p:cNvPr>
          <p:cNvSpPr/>
          <p:nvPr/>
        </p:nvSpPr>
        <p:spPr>
          <a:xfrm>
            <a:off x="695400" y="260648"/>
            <a:ext cx="3960440" cy="66528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Voorbeeld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3076" name="Picture 4" descr="Musical Notes Free Stock Photo - Public Domain Pictures">
            <a:extLst>
              <a:ext uri="{FF2B5EF4-FFF2-40B4-BE49-F238E27FC236}">
                <a16:creationId xmlns:a16="http://schemas.microsoft.com/office/drawing/2014/main" id="{981EBC8E-CC99-584E-6A23-C4433A07AF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6120" y="1340768"/>
            <a:ext cx="4223792" cy="2024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1051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E055A1E-1481-43DC-A992-301C343A8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1504" y="476672"/>
            <a:ext cx="8568952" cy="98926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Meest</a:t>
            </a:r>
            <a:r>
              <a:rPr lang="en-US" dirty="0"/>
              <a:t> </a:t>
            </a:r>
            <a:r>
              <a:rPr lang="en-US" dirty="0" err="1"/>
              <a:t>voorkomende</a:t>
            </a:r>
            <a:r>
              <a:rPr lang="en-US" dirty="0"/>
              <a:t> </a:t>
            </a:r>
            <a:r>
              <a:rPr lang="en-US" dirty="0" err="1"/>
              <a:t>infectie’s</a:t>
            </a:r>
            <a:r>
              <a:rPr lang="en-US" dirty="0"/>
              <a:t>  (Prezies.nl)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7E0464C4-790C-4E82-B91B-8580C6730B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5480" y="1333544"/>
            <a:ext cx="9251290" cy="5419040"/>
          </a:xfrm>
          <a:prstGeom prst="rect">
            <a:avLst/>
          </a:prstGeom>
        </p:spPr>
      </p:pic>
      <p:sp>
        <p:nvSpPr>
          <p:cNvPr id="4" name="Pijl: omhoog 3">
            <a:extLst>
              <a:ext uri="{FF2B5EF4-FFF2-40B4-BE49-F238E27FC236}">
                <a16:creationId xmlns:a16="http://schemas.microsoft.com/office/drawing/2014/main" id="{9FFAC2B4-E10C-4376-B901-BF94DB5D79DD}"/>
              </a:ext>
            </a:extLst>
          </p:cNvPr>
          <p:cNvSpPr/>
          <p:nvPr/>
        </p:nvSpPr>
        <p:spPr>
          <a:xfrm>
            <a:off x="2962467" y="5445224"/>
            <a:ext cx="504056" cy="774056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omlaag 4">
            <a:extLst>
              <a:ext uri="{FF2B5EF4-FFF2-40B4-BE49-F238E27FC236}">
                <a16:creationId xmlns:a16="http://schemas.microsoft.com/office/drawing/2014/main" id="{29935D01-4AF9-4AF2-9FB0-E4B4D6F6BC60}"/>
              </a:ext>
            </a:extLst>
          </p:cNvPr>
          <p:cNvSpPr/>
          <p:nvPr/>
        </p:nvSpPr>
        <p:spPr>
          <a:xfrm>
            <a:off x="3070479" y="1660081"/>
            <a:ext cx="288032" cy="648072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Pijl: links 6">
            <a:extLst>
              <a:ext uri="{FF2B5EF4-FFF2-40B4-BE49-F238E27FC236}">
                <a16:creationId xmlns:a16="http://schemas.microsoft.com/office/drawing/2014/main" id="{E49B09EA-FE12-64A6-2B66-7A307E3897BF}"/>
              </a:ext>
            </a:extLst>
          </p:cNvPr>
          <p:cNvSpPr/>
          <p:nvPr/>
        </p:nvSpPr>
        <p:spPr>
          <a:xfrm>
            <a:off x="8904312" y="4221088"/>
            <a:ext cx="1008112" cy="504056"/>
          </a:xfrm>
          <a:prstGeom prst="leftArrow">
            <a:avLst>
              <a:gd name="adj1" fmla="val 2114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615590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739266-D2E1-4F40-8F84-6A8530C9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384" y="692696"/>
            <a:ext cx="10009112" cy="773236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Welke</a:t>
            </a:r>
            <a:r>
              <a:rPr lang="en-US" dirty="0"/>
              <a:t> IP </a:t>
            </a:r>
            <a:r>
              <a:rPr lang="en-US" dirty="0" err="1"/>
              <a:t>richtlijnen</a:t>
            </a:r>
            <a:r>
              <a:rPr lang="en-US" dirty="0"/>
              <a:t> </a:t>
            </a:r>
            <a:r>
              <a:rPr lang="en-US" dirty="0" err="1"/>
              <a:t>zijn</a:t>
            </a:r>
            <a:r>
              <a:rPr lang="en-US" dirty="0"/>
              <a:t>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de OK 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94D9772-AEBC-41A1-B892-47D6CF3EC93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/>
              <a:t>Luchtbeheersing</a:t>
            </a:r>
            <a:r>
              <a:rPr lang="en-US" dirty="0"/>
              <a:t> op OK</a:t>
            </a:r>
          </a:p>
          <a:p>
            <a:r>
              <a:rPr lang="en-US" dirty="0"/>
              <a:t>POWI </a:t>
            </a:r>
            <a:r>
              <a:rPr lang="en-US" dirty="0" err="1"/>
              <a:t>richtlijn</a:t>
            </a:r>
            <a:endParaRPr lang="en-US" dirty="0"/>
          </a:p>
          <a:p>
            <a:r>
              <a:rPr lang="en-US" dirty="0"/>
              <a:t>I.P. op de </a:t>
            </a:r>
            <a:r>
              <a:rPr lang="en-US" dirty="0" err="1"/>
              <a:t>operatieafdeling</a:t>
            </a:r>
            <a:endParaRPr lang="en-US" dirty="0"/>
          </a:p>
          <a:p>
            <a:r>
              <a:rPr lang="en-US" dirty="0"/>
              <a:t>Wet op </a:t>
            </a:r>
            <a:r>
              <a:rPr lang="en-US" dirty="0" err="1"/>
              <a:t>medisch</a:t>
            </a:r>
            <a:r>
              <a:rPr lang="en-US" dirty="0"/>
              <a:t> </a:t>
            </a:r>
            <a:r>
              <a:rPr lang="en-US" dirty="0" err="1"/>
              <a:t>steriele</a:t>
            </a:r>
            <a:r>
              <a:rPr lang="en-US" dirty="0"/>
              <a:t> </a:t>
            </a:r>
            <a:r>
              <a:rPr lang="en-US" dirty="0" err="1"/>
              <a:t>hulpmiddelen</a:t>
            </a:r>
            <a:endParaRPr lang="en-US" dirty="0"/>
          </a:p>
          <a:p>
            <a:r>
              <a:rPr lang="en-US" dirty="0" err="1"/>
              <a:t>Alg.voorzorgsmaatregelen</a:t>
            </a:r>
            <a:endParaRPr lang="en-US" dirty="0"/>
          </a:p>
          <a:p>
            <a:r>
              <a:rPr lang="en-US" dirty="0" err="1"/>
              <a:t>Isolatievormen</a:t>
            </a:r>
            <a:r>
              <a:rPr lang="en-US" dirty="0"/>
              <a:t> op OK</a:t>
            </a:r>
          </a:p>
          <a:p>
            <a:r>
              <a:rPr lang="en-US" dirty="0"/>
              <a:t>BRMO/MRSA </a:t>
            </a:r>
            <a:r>
              <a:rPr lang="en-US" dirty="0" err="1"/>
              <a:t>beleid</a:t>
            </a:r>
            <a:endParaRPr lang="en-US" dirty="0"/>
          </a:p>
          <a:p>
            <a:r>
              <a:rPr lang="en-US" dirty="0" err="1"/>
              <a:t>Reiniging</a:t>
            </a:r>
            <a:r>
              <a:rPr lang="en-US" dirty="0"/>
              <a:t>-en </a:t>
            </a:r>
            <a:r>
              <a:rPr lang="en-US" dirty="0" err="1"/>
              <a:t>desinfectiebeleid</a:t>
            </a:r>
            <a:endParaRPr lang="en-US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78149E9E-565E-4ECD-9A89-945C7E60C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78914" y="1772816"/>
            <a:ext cx="4969240" cy="4464496"/>
          </a:xfrm>
        </p:spPr>
        <p:txBody>
          <a:bodyPr/>
          <a:lstStyle/>
          <a:p>
            <a:r>
              <a:rPr lang="en-US" dirty="0" err="1"/>
              <a:t>Beleid</a:t>
            </a:r>
            <a:r>
              <a:rPr lang="en-US" dirty="0"/>
              <a:t> </a:t>
            </a:r>
            <a:r>
              <a:rPr lang="en-US" dirty="0" err="1"/>
              <a:t>prikaccidenten</a:t>
            </a:r>
            <a:r>
              <a:rPr lang="en-US" dirty="0"/>
              <a:t> (BOA)</a:t>
            </a:r>
          </a:p>
          <a:p>
            <a:r>
              <a:rPr lang="en-US" dirty="0"/>
              <a:t>laser </a:t>
            </a:r>
            <a:r>
              <a:rPr lang="en-US" dirty="0" err="1"/>
              <a:t>instrumentarium</a:t>
            </a:r>
            <a:r>
              <a:rPr lang="en-US" dirty="0"/>
              <a:t> (PBM)</a:t>
            </a:r>
          </a:p>
          <a:p>
            <a:r>
              <a:rPr lang="en-US" dirty="0" err="1"/>
              <a:t>Handhygiene</a:t>
            </a:r>
            <a:r>
              <a:rPr lang="en-US" dirty="0"/>
              <a:t>, pre </a:t>
            </a:r>
            <a:r>
              <a:rPr lang="en-US" dirty="0" err="1"/>
              <a:t>operatief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6" name="Picture 2" descr="Afbeeldingsresultaten voor fms richtlijn app">
            <a:extLst>
              <a:ext uri="{FF2B5EF4-FFF2-40B4-BE49-F238E27FC236}">
                <a16:creationId xmlns:a16="http://schemas.microsoft.com/office/drawing/2014/main" id="{AD153119-5079-7F57-7ED4-F48947A962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896" y="4365104"/>
            <a:ext cx="4146104" cy="2366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769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>
            <a:extLst>
              <a:ext uri="{FF2B5EF4-FFF2-40B4-BE49-F238E27FC236}">
                <a16:creationId xmlns:a16="http://schemas.microsoft.com/office/drawing/2014/main" id="{5ECB940C-E044-421E-BE51-32E38B480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392" y="925932"/>
            <a:ext cx="9721080" cy="84688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 Micro </a:t>
            </a:r>
            <a:r>
              <a:rPr lang="en-US" dirty="0" err="1"/>
              <a:t>organisme</a:t>
            </a:r>
            <a:r>
              <a:rPr lang="en-US" dirty="0"/>
              <a:t> en het </a:t>
            </a:r>
            <a:r>
              <a:rPr lang="en-US" dirty="0" err="1"/>
              <a:t>voorkomen</a:t>
            </a:r>
            <a:r>
              <a:rPr lang="en-US" dirty="0"/>
              <a:t> van </a:t>
            </a:r>
            <a:r>
              <a:rPr lang="en-US" dirty="0" err="1"/>
              <a:t>een</a:t>
            </a:r>
            <a:r>
              <a:rPr lang="en-US" dirty="0"/>
              <a:t> </a:t>
            </a:r>
            <a:r>
              <a:rPr lang="en-US" dirty="0" err="1"/>
              <a:t>infectie</a:t>
            </a:r>
            <a:r>
              <a:rPr lang="en-US" dirty="0"/>
              <a:t> (POWI) : </a:t>
            </a:r>
            <a:r>
              <a:rPr lang="en-US" dirty="0" err="1"/>
              <a:t>dus</a:t>
            </a:r>
            <a:r>
              <a:rPr lang="en-US" dirty="0"/>
              <a:t> </a:t>
            </a:r>
            <a:r>
              <a:rPr lang="en-US" dirty="0" err="1"/>
              <a:t>een</a:t>
            </a:r>
            <a:r>
              <a:rPr lang="en-US" dirty="0"/>
              <a:t> POWI </a:t>
            </a:r>
            <a:r>
              <a:rPr lang="en-US" dirty="0" err="1"/>
              <a:t>richtlijn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472DF1CE-D634-4578-8F27-CFF9ABD5436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07368" y="1988840"/>
            <a:ext cx="5957263" cy="4282900"/>
          </a:xfrm>
          <a:prstGeom prst="rect">
            <a:avLst/>
          </a:prstGeom>
        </p:spPr>
      </p:pic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3D544674-4A36-4674-8A3F-0632874ECD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0096" y="1929600"/>
            <a:ext cx="4824536" cy="4523736"/>
          </a:xfrm>
        </p:spPr>
        <p:txBody>
          <a:bodyPr/>
          <a:lstStyle/>
          <a:p>
            <a:r>
              <a:rPr lang="en-US" dirty="0"/>
              <a:t>AB </a:t>
            </a:r>
            <a:r>
              <a:rPr lang="en-US" dirty="0" err="1"/>
              <a:t>profylaxe</a:t>
            </a:r>
            <a:endParaRPr lang="en-US" dirty="0"/>
          </a:p>
          <a:p>
            <a:r>
              <a:rPr lang="en-US" dirty="0" err="1"/>
              <a:t>Wondzorg</a:t>
            </a:r>
            <a:r>
              <a:rPr lang="en-US" dirty="0"/>
              <a:t> </a:t>
            </a:r>
          </a:p>
          <a:p>
            <a:r>
              <a:rPr lang="en-US" dirty="0"/>
              <a:t>MUP/</a:t>
            </a:r>
            <a:r>
              <a:rPr lang="en-US" dirty="0" err="1"/>
              <a:t>hibiscrub</a:t>
            </a:r>
            <a:r>
              <a:rPr lang="en-US" dirty="0"/>
              <a:t> </a:t>
            </a:r>
            <a:r>
              <a:rPr lang="en-US" dirty="0" err="1"/>
              <a:t>voor</a:t>
            </a:r>
            <a:r>
              <a:rPr lang="en-US" dirty="0"/>
              <a:t> OK</a:t>
            </a:r>
          </a:p>
          <a:p>
            <a:r>
              <a:rPr lang="en-US" dirty="0"/>
              <a:t>Screening </a:t>
            </a:r>
            <a:r>
              <a:rPr lang="en-US" dirty="0" err="1"/>
              <a:t>voor</a:t>
            </a:r>
            <a:r>
              <a:rPr lang="en-US" dirty="0"/>
              <a:t> OK</a:t>
            </a:r>
          </a:p>
          <a:p>
            <a:r>
              <a:rPr lang="en-US" dirty="0"/>
              <a:t>Patient </a:t>
            </a:r>
            <a:r>
              <a:rPr lang="en-US" dirty="0" err="1"/>
              <a:t>factoren</a:t>
            </a:r>
            <a:r>
              <a:rPr lang="en-US" dirty="0"/>
              <a:t> /</a:t>
            </a:r>
            <a:r>
              <a:rPr lang="en-US" dirty="0" err="1"/>
              <a:t>immuniteit</a:t>
            </a:r>
            <a:endParaRPr lang="en-US" dirty="0"/>
          </a:p>
          <a:p>
            <a:pPr lvl="2"/>
            <a:r>
              <a:rPr lang="en-US" dirty="0"/>
              <a:t>BMI       -  ASA </a:t>
            </a:r>
          </a:p>
          <a:p>
            <a:r>
              <a:rPr lang="en-US" dirty="0" err="1"/>
              <a:t>Soort</a:t>
            </a:r>
            <a:r>
              <a:rPr lang="en-US" dirty="0"/>
              <a:t> </a:t>
            </a:r>
            <a:r>
              <a:rPr lang="en-US" dirty="0" err="1"/>
              <a:t>ingreep</a:t>
            </a:r>
            <a:r>
              <a:rPr lang="en-US" dirty="0"/>
              <a:t>/</a:t>
            </a:r>
            <a:r>
              <a:rPr lang="en-US" dirty="0" err="1"/>
              <a:t>techniek</a:t>
            </a:r>
            <a:endParaRPr lang="en-US" dirty="0"/>
          </a:p>
          <a:p>
            <a:r>
              <a:rPr lang="en-US" dirty="0"/>
              <a:t>Lucht-</a:t>
            </a:r>
            <a:r>
              <a:rPr lang="en-US" dirty="0" err="1"/>
              <a:t>omstandigheden</a:t>
            </a:r>
            <a:endParaRPr lang="en-US" dirty="0"/>
          </a:p>
          <a:p>
            <a:r>
              <a:rPr lang="en-US" dirty="0" err="1"/>
              <a:t>Normothermie</a:t>
            </a:r>
            <a:endParaRPr lang="en-US" dirty="0"/>
          </a:p>
          <a:p>
            <a:r>
              <a:rPr lang="en-US" dirty="0" err="1"/>
              <a:t>Hechtmateriaal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17720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57155B-C29A-475D-850C-19300855C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59496" y="413344"/>
            <a:ext cx="8208912" cy="540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FMS </a:t>
            </a:r>
            <a:r>
              <a:rPr lang="nl-NL" i="1" dirty="0"/>
              <a:t>richtlijn</a:t>
            </a:r>
            <a:r>
              <a:rPr lang="nl-NL" dirty="0"/>
              <a:t>: luchtbehandeling op de OK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08B9BCC8-55C4-4F3A-84FF-2A1660FBE17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35560" y="1556792"/>
            <a:ext cx="6912768" cy="5131420"/>
          </a:xfrm>
          <a:prstGeom prst="rect">
            <a:avLst/>
          </a:prstGeom>
        </p:spPr>
      </p:pic>
      <p:sp>
        <p:nvSpPr>
          <p:cNvPr id="3" name="Pijl: omlaag 2">
            <a:extLst>
              <a:ext uri="{FF2B5EF4-FFF2-40B4-BE49-F238E27FC236}">
                <a16:creationId xmlns:a16="http://schemas.microsoft.com/office/drawing/2014/main" id="{E1681872-57FC-48EA-AA32-C146F563D260}"/>
              </a:ext>
            </a:extLst>
          </p:cNvPr>
          <p:cNvSpPr/>
          <p:nvPr/>
        </p:nvSpPr>
        <p:spPr>
          <a:xfrm>
            <a:off x="4727848" y="1124744"/>
            <a:ext cx="360040" cy="60183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Pijl: rechts 3">
            <a:extLst>
              <a:ext uri="{FF2B5EF4-FFF2-40B4-BE49-F238E27FC236}">
                <a16:creationId xmlns:a16="http://schemas.microsoft.com/office/drawing/2014/main" id="{1F660A9D-5F03-4FA3-81C5-E0DA20C55461}"/>
              </a:ext>
            </a:extLst>
          </p:cNvPr>
          <p:cNvSpPr/>
          <p:nvPr/>
        </p:nvSpPr>
        <p:spPr>
          <a:xfrm>
            <a:off x="3531605" y="3373512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A453F3E9-A8EF-47B0-ABAC-3204805A8496}"/>
              </a:ext>
            </a:extLst>
          </p:cNvPr>
          <p:cNvSpPr/>
          <p:nvPr/>
        </p:nvSpPr>
        <p:spPr>
          <a:xfrm flipV="1">
            <a:off x="3531605" y="2796527"/>
            <a:ext cx="720080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2" descr="Richtlijnendatabase">
            <a:extLst>
              <a:ext uri="{FF2B5EF4-FFF2-40B4-BE49-F238E27FC236}">
                <a16:creationId xmlns:a16="http://schemas.microsoft.com/office/drawing/2014/main" id="{EAC65C2F-B8F4-4F17-8A76-0542F32DFB2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5733256"/>
            <a:ext cx="2088232" cy="814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0889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48AA8D-4A92-4CC5-A27C-F89EB3B331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52" y="925932"/>
            <a:ext cx="10585176" cy="54000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          IGJ toetsingskader OK klasse 1 +   </a:t>
            </a:r>
          </a:p>
        </p:txBody>
      </p:sp>
      <p:sp>
        <p:nvSpPr>
          <p:cNvPr id="3" name="Pijl: links 2">
            <a:extLst>
              <a:ext uri="{FF2B5EF4-FFF2-40B4-BE49-F238E27FC236}">
                <a16:creationId xmlns:a16="http://schemas.microsoft.com/office/drawing/2014/main" id="{A60855B1-789A-42C0-BE8D-2B858D5FBE13}"/>
              </a:ext>
            </a:extLst>
          </p:cNvPr>
          <p:cNvSpPr/>
          <p:nvPr/>
        </p:nvSpPr>
        <p:spPr>
          <a:xfrm>
            <a:off x="9152165" y="3068960"/>
            <a:ext cx="1440160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Pijl: links 4">
            <a:extLst>
              <a:ext uri="{FF2B5EF4-FFF2-40B4-BE49-F238E27FC236}">
                <a16:creationId xmlns:a16="http://schemas.microsoft.com/office/drawing/2014/main" id="{785ED589-833E-40EF-808F-F5A5772E8493}"/>
              </a:ext>
            </a:extLst>
          </p:cNvPr>
          <p:cNvSpPr/>
          <p:nvPr/>
        </p:nvSpPr>
        <p:spPr>
          <a:xfrm>
            <a:off x="9156493" y="3392996"/>
            <a:ext cx="151216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Pijl: links 5">
            <a:extLst>
              <a:ext uri="{FF2B5EF4-FFF2-40B4-BE49-F238E27FC236}">
                <a16:creationId xmlns:a16="http://schemas.microsoft.com/office/drawing/2014/main" id="{4BBC48E8-4A81-435D-B44D-7A681792AAAB}"/>
              </a:ext>
            </a:extLst>
          </p:cNvPr>
          <p:cNvSpPr/>
          <p:nvPr/>
        </p:nvSpPr>
        <p:spPr>
          <a:xfrm>
            <a:off x="9173236" y="3789040"/>
            <a:ext cx="1512168" cy="14401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7" name="Picture 4" descr="IGJ.nl | Inspectie Gezondheidszorg en Jeugd">
            <a:extLst>
              <a:ext uri="{FF2B5EF4-FFF2-40B4-BE49-F238E27FC236}">
                <a16:creationId xmlns:a16="http://schemas.microsoft.com/office/drawing/2014/main" id="{FF1B205C-D9D6-44F9-850C-C1363CC215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3236" y="5443431"/>
            <a:ext cx="2990850" cy="1190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Tijdelijke aanduiding voor inhoud 9">
            <a:extLst>
              <a:ext uri="{FF2B5EF4-FFF2-40B4-BE49-F238E27FC236}">
                <a16:creationId xmlns:a16="http://schemas.microsoft.com/office/drawing/2014/main" id="{398C327A-4D6C-42CF-8419-ABCD2AFF34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27914" y="1700809"/>
            <a:ext cx="8986018" cy="5157192"/>
          </a:xfrm>
          <a:prstGeom prst="rect">
            <a:avLst/>
          </a:prstGeom>
        </p:spPr>
      </p:pic>
      <p:sp>
        <p:nvSpPr>
          <p:cNvPr id="4" name="Rechthoek 3">
            <a:extLst>
              <a:ext uri="{FF2B5EF4-FFF2-40B4-BE49-F238E27FC236}">
                <a16:creationId xmlns:a16="http://schemas.microsoft.com/office/drawing/2014/main" id="{EF7A0D33-BB4C-4CB7-BA97-F214DD69842C}"/>
              </a:ext>
            </a:extLst>
          </p:cNvPr>
          <p:cNvSpPr/>
          <p:nvPr/>
        </p:nvSpPr>
        <p:spPr>
          <a:xfrm>
            <a:off x="691984" y="4077072"/>
            <a:ext cx="3828939" cy="175432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nl-NL" dirty="0"/>
              <a:t>Maar ook:</a:t>
            </a:r>
          </a:p>
          <a:p>
            <a:pPr marL="0" indent="0">
              <a:buNone/>
            </a:pPr>
            <a:r>
              <a:rPr lang="nl-NL" dirty="0"/>
              <a:t> </a:t>
            </a:r>
          </a:p>
          <a:p>
            <a:pPr>
              <a:buFontTx/>
              <a:buChar char="-"/>
            </a:pPr>
            <a:r>
              <a:rPr lang="nl-NL" dirty="0"/>
              <a:t>NIAZ </a:t>
            </a:r>
          </a:p>
          <a:p>
            <a:pPr>
              <a:buFontTx/>
              <a:buChar char="-"/>
            </a:pPr>
            <a:r>
              <a:rPr lang="nl-NL" dirty="0"/>
              <a:t>Q-</a:t>
            </a:r>
            <a:r>
              <a:rPr lang="nl-NL" dirty="0" err="1"/>
              <a:t>mentum</a:t>
            </a:r>
            <a:endParaRPr lang="nl-NL" dirty="0"/>
          </a:p>
          <a:p>
            <a:pPr>
              <a:buFontTx/>
              <a:buChar char="-"/>
            </a:pPr>
            <a:r>
              <a:rPr lang="nl-NL" dirty="0"/>
              <a:t>JCI</a:t>
            </a:r>
          </a:p>
          <a:p>
            <a:pPr>
              <a:buFontTx/>
              <a:buChar char="-"/>
            </a:pPr>
            <a:r>
              <a:rPr lang="nl-NL" dirty="0"/>
              <a:t>Verzekeringsmaatschappij </a:t>
            </a:r>
          </a:p>
        </p:txBody>
      </p:sp>
    </p:spTree>
    <p:extLst>
      <p:ext uri="{BB962C8B-B14F-4D97-AF65-F5344CB8AC3E}">
        <p14:creationId xmlns:p14="http://schemas.microsoft.com/office/powerpoint/2010/main" val="25287343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59038E-5150-4B88-AB6B-61833BF4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15480" y="692696"/>
            <a:ext cx="8856984" cy="936104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b="0" dirty="0"/>
              <a:t>FMS </a:t>
            </a:r>
            <a:r>
              <a:rPr lang="en-US" b="0" i="1" u="sng" dirty="0" err="1"/>
              <a:t>richtlijn</a:t>
            </a:r>
            <a:r>
              <a:rPr lang="en-US" b="0" dirty="0"/>
              <a:t> </a:t>
            </a:r>
            <a:r>
              <a:rPr lang="en-US" b="0" dirty="0" err="1"/>
              <a:t>infectiepreventie</a:t>
            </a:r>
            <a:r>
              <a:rPr lang="en-US" b="0" dirty="0"/>
              <a:t> op de </a:t>
            </a:r>
            <a:r>
              <a:rPr lang="en-US" b="0" dirty="0" err="1"/>
              <a:t>operatiekamer</a:t>
            </a:r>
            <a:r>
              <a:rPr lang="en-US" b="0" dirty="0"/>
              <a:t>   </a:t>
            </a:r>
            <a:endParaRPr lang="nl-NL" b="0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C8DE71CD-5049-4EDF-8AEB-E5E484CAE0B0}"/>
              </a:ext>
            </a:extLst>
          </p:cNvPr>
          <p:cNvSpPr/>
          <p:nvPr/>
        </p:nvSpPr>
        <p:spPr>
          <a:xfrm>
            <a:off x="1631504" y="1844824"/>
            <a:ext cx="75124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spcAft>
                <a:spcPts val="0"/>
              </a:spcAft>
              <a:buFont typeface="Lucida Sans" panose="020B0602030504020204" pitchFamily="34" charset="0"/>
              <a:buChar char="-"/>
            </a:pPr>
            <a:r>
              <a:rPr lang="nl-NL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eur02.safelinks.protection.outlook.com/?url=https%3A%2F%2Fkennisinstituut.viadesk.com%2Fdo%2Fdocument%3Fid%3D3639846-646f63756d656e74&amp;data=05%7C02%7Ca.sussenbach%40kennisinstituut.nl%7C8c491db9d04a4917a8e108dc1ceca8bf%7C123bd2bec5824c818b357b006b4"/>
              </a:rPr>
              <a:t>Module 1.1: 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eur02.safelinks.protection.outlook.com/?url=https%3A%2F%2Fkennisinstituut.viadesk.com%2Fdo%2Fdocument%3Fid%3D3639846-646f63756d656e74&amp;data=05%7C02%7Ca.sussenbach%40kennisinstituut.nl%7C8c491db9d04a4917a8e108dc1ceca8bf%7C123bd2bec5824c818b357b006b4"/>
              </a:rPr>
              <a:t>kleding en PBM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nl-NL" sz="2400" u="sng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schoeisel</a:t>
            </a:r>
            <a:endParaRPr lang="nl-NL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143000" lvl="2" indent="-228600"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nl-NL" sz="2400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Overjas,warmhoudjas</a:t>
            </a:r>
            <a:r>
              <a:rPr lang="nl-NL" sz="2400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en schoenen</a:t>
            </a:r>
            <a:endParaRPr lang="nl-NL" sz="240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Lucida Sans" panose="020B0602030504020204" pitchFamily="34" charset="0"/>
              <a:buChar char="-"/>
            </a:pPr>
            <a:r>
              <a:rPr lang="nl-NL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Module 1.2: 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( Dubbele) handschoenen</a:t>
            </a:r>
            <a:endParaRPr lang="nl-NL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Lucida Sans" panose="020B0602030504020204" pitchFamily="34" charset="0"/>
              <a:buChar char="-"/>
            </a:pPr>
            <a:r>
              <a:rPr lang="nl-NL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Module 2.1 en 2.2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: pre operatieve handhygiëne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</a:t>
            </a:r>
            <a:endParaRPr lang="nl-NL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Lucida Sans" panose="020B0602030504020204" pitchFamily="34" charset="0"/>
              <a:buChar char="-"/>
            </a:pPr>
            <a:r>
              <a:rPr lang="nl-NL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Module 3.1 en 3.2: 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isolatie op de OK</a:t>
            </a:r>
            <a:endParaRPr lang="nl-NL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Lucida Sans" panose="020B0602030504020204" pitchFamily="34" charset="0"/>
              <a:buChar char="-"/>
            </a:pPr>
            <a:r>
              <a:rPr lang="nl-NL" sz="2400" u="sng" dirty="0">
                <a:solidFill>
                  <a:srgbClr val="0000FF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Module 4: </a:t>
            </a:r>
            <a:r>
              <a:rPr lang="nl-NL" sz="2400" u="sng" dirty="0">
                <a:solidFill>
                  <a:srgbClr val="0000FF"/>
                </a:solidFill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zelfstandige behandelkamer</a:t>
            </a:r>
            <a:endParaRPr lang="nl-NL" sz="2400" u="sng" dirty="0">
              <a:solidFill>
                <a:srgbClr val="0000FF"/>
              </a:solidFill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742950" lvl="1" indent="-285750">
              <a:spcAft>
                <a:spcPts val="0"/>
              </a:spcAft>
              <a:buFont typeface="Lucida Sans" panose="020B0602030504020204" pitchFamily="34" charset="0"/>
              <a:buChar char="-"/>
            </a:pPr>
            <a:r>
              <a:rPr lang="nl-NL" sz="2400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5 : </a:t>
            </a:r>
            <a:r>
              <a:rPr lang="nl-NL" sz="2400" u="sng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drukhierarchie</a:t>
            </a:r>
            <a:r>
              <a:rPr lang="nl-NL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bij </a:t>
            </a:r>
            <a:r>
              <a:rPr lang="nl-NL" sz="2400" dirty="0" err="1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aerogene</a:t>
            </a:r>
            <a:r>
              <a:rPr lang="nl-NL" sz="2400" dirty="0"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isolatievorm</a:t>
            </a:r>
            <a:endParaRPr lang="nl-NL" sz="2400" dirty="0">
              <a:highlight>
                <a:srgbClr val="FFFF00"/>
              </a:highlight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18205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Afbeelding 1">
            <a:extLst>
              <a:ext uri="{FF2B5EF4-FFF2-40B4-BE49-F238E27FC236}">
                <a16:creationId xmlns:a16="http://schemas.microsoft.com/office/drawing/2014/main" id="{86078BF4-3F67-4767-A7B1-F6A0F583A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80728" y="1268760"/>
            <a:ext cx="9067800" cy="4876800"/>
          </a:xfrm>
          <a:prstGeom prst="rect">
            <a:avLst/>
          </a:prstGeom>
          <a:ln>
            <a:solidFill>
              <a:srgbClr val="FFFF00"/>
            </a:solidFill>
          </a:ln>
        </p:spPr>
      </p:pic>
      <p:sp>
        <p:nvSpPr>
          <p:cNvPr id="3" name="Rechthoek 2">
            <a:extLst>
              <a:ext uri="{FF2B5EF4-FFF2-40B4-BE49-F238E27FC236}">
                <a16:creationId xmlns:a16="http://schemas.microsoft.com/office/drawing/2014/main" id="{F56DC590-52DE-429C-8D97-7A4F291D5BFC}"/>
              </a:ext>
            </a:extLst>
          </p:cNvPr>
          <p:cNvSpPr/>
          <p:nvPr/>
        </p:nvSpPr>
        <p:spPr>
          <a:xfrm>
            <a:off x="1775520" y="260648"/>
            <a:ext cx="7344816" cy="86409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Eisen OK steriele kleding en afdekmateriaal </a:t>
            </a: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E2D1C157-821E-4884-B66D-4D66656B777D}"/>
              </a:ext>
            </a:extLst>
          </p:cNvPr>
          <p:cNvSpPr/>
          <p:nvPr/>
        </p:nvSpPr>
        <p:spPr>
          <a:xfrm>
            <a:off x="9408368" y="5445224"/>
            <a:ext cx="2520280" cy="115212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Maar wat vindt de gebruiker ? </a:t>
            </a:r>
          </a:p>
        </p:txBody>
      </p:sp>
      <p:sp>
        <p:nvSpPr>
          <p:cNvPr id="5" name="Rechthoek 4">
            <a:extLst>
              <a:ext uri="{FF2B5EF4-FFF2-40B4-BE49-F238E27FC236}">
                <a16:creationId xmlns:a16="http://schemas.microsoft.com/office/drawing/2014/main" id="{3894DE2A-868E-EDEF-179F-BF14C2C808D1}"/>
              </a:ext>
            </a:extLst>
          </p:cNvPr>
          <p:cNvSpPr/>
          <p:nvPr/>
        </p:nvSpPr>
        <p:spPr>
          <a:xfrm>
            <a:off x="9408368" y="2420888"/>
            <a:ext cx="1368152" cy="648072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 err="1"/>
              <a:t>arbo</a:t>
            </a:r>
            <a:endParaRPr lang="nl-NL" dirty="0"/>
          </a:p>
        </p:txBody>
      </p:sp>
      <p:sp>
        <p:nvSpPr>
          <p:cNvPr id="6" name="Ovaal 5">
            <a:extLst>
              <a:ext uri="{FF2B5EF4-FFF2-40B4-BE49-F238E27FC236}">
                <a16:creationId xmlns:a16="http://schemas.microsoft.com/office/drawing/2014/main" id="{C65F6832-3C6B-5D6C-EE43-DA29D8F879E5}"/>
              </a:ext>
            </a:extLst>
          </p:cNvPr>
          <p:cNvSpPr/>
          <p:nvPr/>
        </p:nvSpPr>
        <p:spPr>
          <a:xfrm>
            <a:off x="9480376" y="3717032"/>
            <a:ext cx="1368152" cy="1008112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CE keurmerk</a:t>
            </a:r>
          </a:p>
        </p:txBody>
      </p:sp>
    </p:spTree>
    <p:extLst>
      <p:ext uri="{BB962C8B-B14F-4D97-AF65-F5344CB8AC3E}">
        <p14:creationId xmlns:p14="http://schemas.microsoft.com/office/powerpoint/2010/main" val="23522401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el 5">
            <a:extLst>
              <a:ext uri="{FF2B5EF4-FFF2-40B4-BE49-F238E27FC236}">
                <a16:creationId xmlns:a16="http://schemas.microsoft.com/office/drawing/2014/main" id="{BD04A6D1-60A3-44A8-921F-BCDE136481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0689644"/>
              </p:ext>
            </p:extLst>
          </p:nvPr>
        </p:nvGraphicFramePr>
        <p:xfrm>
          <a:off x="2143125" y="1600200"/>
          <a:ext cx="7905750" cy="3962400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27363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321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9337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(potentiële) belangenverstrengeling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 Geen  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712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</a:rPr>
                        <a:t>Voor bijeenkomst mogelijk relevante relaties met bedrijven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2000" dirty="0">
                          <a:effectLst/>
                          <a:latin typeface="Lucida Bright" panose="02040602050505020304" pitchFamily="18" charset="0"/>
                          <a:ea typeface="Calibri"/>
                          <a:cs typeface="Times New Roman"/>
                        </a:rPr>
                        <a:t>Geen</a:t>
                      </a:r>
                    </a:p>
                  </a:txBody>
                  <a:tcPr marL="60563" marR="6056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1900"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Sponsoring of onderzoeksgeld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Honorarium of andere (financiële) vergoeding</a:t>
                      </a:r>
                      <a:endParaRPr lang="nl-NL" sz="1000" baseline="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Aandeelhouder</a:t>
                      </a:r>
                      <a:endParaRPr lang="nl-NL" sz="1000" dirty="0">
                        <a:effectLst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nl-NL" sz="1900" dirty="0">
                          <a:effectLst/>
                        </a:rPr>
                        <a:t>Andere relatie, namelijk …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9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                  Geen</a:t>
                      </a:r>
                      <a:endParaRPr lang="nl-NL" sz="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100" dirty="0">
                          <a:effectLst/>
                        </a:rPr>
                        <a:t> 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900" dirty="0">
                          <a:effectLst/>
                          <a:sym typeface="Symbol"/>
                        </a:rPr>
                        <a:t></a:t>
                      </a:r>
                      <a:endParaRPr lang="nl-NL" sz="1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0563" marR="6056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Titel 6">
            <a:extLst>
              <a:ext uri="{FF2B5EF4-FFF2-40B4-BE49-F238E27FC236}">
                <a16:creationId xmlns:a16="http://schemas.microsoft.com/office/drawing/2014/main" id="{C4A580C6-0464-4E45-93AB-FDE63604874C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nl-NL" sz="1900" dirty="0" err="1">
                <a:solidFill>
                  <a:srgbClr val="000000"/>
                </a:solidFill>
                <a:ea typeface="+mn-ea"/>
                <a:cs typeface="+mn-cs"/>
              </a:rPr>
              <a:t>Disclosure</a:t>
            </a:r>
            <a:r>
              <a:rPr lang="nl-NL" sz="1900" dirty="0">
                <a:solidFill>
                  <a:srgbClr val="000000"/>
                </a:solidFill>
                <a:ea typeface="+mn-ea"/>
                <a:cs typeface="+mn-cs"/>
              </a:rPr>
              <a:t> belangen spreker</a:t>
            </a:r>
            <a:br>
              <a:rPr lang="nl-NL" dirty="0"/>
            </a:br>
            <a:endParaRPr lang="nl-NL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/>
              <a:t>Patiënt en medewerkers op de OK kamer  </a:t>
            </a:r>
          </a:p>
        </p:txBody>
      </p:sp>
      <p:pic>
        <p:nvPicPr>
          <p:cNvPr id="9421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1628800"/>
            <a:ext cx="9144000" cy="4545112"/>
          </a:xfrm>
          <a:noFill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 type="none" w="med" len="med"/>
                <a:tailEnd type="none" w="med" len="med"/>
              </a14:hiddenLine>
            </a:ext>
          </a:extLst>
        </p:spPr>
      </p:pic>
      <p:sp>
        <p:nvSpPr>
          <p:cNvPr id="3" name="PIJL-OMHOOG 2"/>
          <p:cNvSpPr/>
          <p:nvPr/>
        </p:nvSpPr>
        <p:spPr bwMode="auto">
          <a:xfrm>
            <a:off x="6571189" y="4581128"/>
            <a:ext cx="216024" cy="905440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3700"/>
              </a:lnSpc>
              <a:spcBef>
                <a:spcPct val="20000"/>
              </a:spcBef>
            </a:pPr>
            <a:endParaRPr lang="nl-NL" sz="1900">
              <a:latin typeface="Lucida Sans" pitchFamily="34" charset="0"/>
            </a:endParaRPr>
          </a:p>
        </p:txBody>
      </p:sp>
      <p:sp>
        <p:nvSpPr>
          <p:cNvPr id="4" name="PIJL-OMHOOG 3"/>
          <p:cNvSpPr/>
          <p:nvPr/>
        </p:nvSpPr>
        <p:spPr bwMode="auto">
          <a:xfrm>
            <a:off x="9408368" y="4581128"/>
            <a:ext cx="216024" cy="936104"/>
          </a:xfrm>
          <a:prstGeom prst="upArrow">
            <a:avLst/>
          </a:prstGeom>
          <a:solidFill>
            <a:srgbClr val="C000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3700"/>
              </a:lnSpc>
              <a:spcBef>
                <a:spcPct val="20000"/>
              </a:spcBef>
            </a:pPr>
            <a:endParaRPr lang="nl-NL" sz="1900">
              <a:latin typeface="Lucida Sans" pitchFamily="34" charset="0"/>
            </a:endParaRPr>
          </a:p>
        </p:txBody>
      </p:sp>
      <p:sp>
        <p:nvSpPr>
          <p:cNvPr id="5" name="Rechthoek 4"/>
          <p:cNvSpPr/>
          <p:nvPr/>
        </p:nvSpPr>
        <p:spPr bwMode="auto">
          <a:xfrm>
            <a:off x="5591944" y="5949280"/>
            <a:ext cx="1512168" cy="648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3700"/>
              </a:lnSpc>
              <a:spcBef>
                <a:spcPct val="20000"/>
              </a:spcBef>
            </a:pPr>
            <a:endParaRPr lang="nl-NL" sz="1900">
              <a:latin typeface="Lucida Sans" pitchFamily="34" charset="0"/>
            </a:endParaRPr>
          </a:p>
        </p:txBody>
      </p:sp>
      <p:sp>
        <p:nvSpPr>
          <p:cNvPr id="6" name="Rechthoek 5"/>
          <p:cNvSpPr/>
          <p:nvPr/>
        </p:nvSpPr>
        <p:spPr bwMode="auto">
          <a:xfrm>
            <a:off x="5879976" y="5589240"/>
            <a:ext cx="1512168" cy="6120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dirty="0" err="1"/>
              <a:t>stofdeeltjes</a:t>
            </a:r>
            <a:r>
              <a:rPr lang="en-US" dirty="0"/>
              <a:t> </a:t>
            </a:r>
            <a:endParaRPr lang="nl-NL" sz="1900" dirty="0">
              <a:latin typeface="Lucida Sans" pitchFamily="34" charset="0"/>
            </a:endParaRPr>
          </a:p>
        </p:txBody>
      </p:sp>
      <p:sp>
        <p:nvSpPr>
          <p:cNvPr id="7" name="Rechthoek 6"/>
          <p:cNvSpPr/>
          <p:nvPr/>
        </p:nvSpPr>
        <p:spPr bwMode="auto">
          <a:xfrm>
            <a:off x="9192344" y="5949280"/>
            <a:ext cx="1008112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3700"/>
              </a:lnSpc>
              <a:spcBef>
                <a:spcPct val="20000"/>
              </a:spcBef>
            </a:pPr>
            <a:endParaRPr lang="nl-NL" sz="1900">
              <a:latin typeface="Lucida Sans" pitchFamily="34" charset="0"/>
            </a:endParaRPr>
          </a:p>
        </p:txBody>
      </p:sp>
      <p:sp>
        <p:nvSpPr>
          <p:cNvPr id="8" name="Rechthoek 7"/>
          <p:cNvSpPr/>
          <p:nvPr/>
        </p:nvSpPr>
        <p:spPr bwMode="auto">
          <a:xfrm>
            <a:off x="8904312" y="5589240"/>
            <a:ext cx="1225640" cy="61206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1" hangingPunct="1">
              <a:lnSpc>
                <a:spcPts val="3700"/>
              </a:lnSpc>
              <a:spcBef>
                <a:spcPct val="20000"/>
              </a:spcBef>
            </a:pPr>
            <a:r>
              <a:rPr lang="en-US" sz="1900" dirty="0" err="1">
                <a:latin typeface="Lucida Sans" pitchFamily="34" charset="0"/>
              </a:rPr>
              <a:t>Mens</a:t>
            </a:r>
            <a:r>
              <a:rPr lang="en-US" sz="1900" dirty="0">
                <a:latin typeface="Lucida Sans" pitchFamily="34" charset="0"/>
              </a:rPr>
              <a:t> </a:t>
            </a:r>
            <a:endParaRPr lang="nl-NL" sz="1900" dirty="0">
              <a:latin typeface="Lucida San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98999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59830077-E084-4DBC-9C41-B594D41BBC2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4A462DDA-4BFD-4EBF-8CA4-5487181B1B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8350" y="876300"/>
            <a:ext cx="81153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0791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1524000" y="332656"/>
            <a:ext cx="8316416" cy="50405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 aanwezigheid bij een sectio 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2" name="Tijdelijke aanduiding voor dianumm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704C43-128F-4E0A-8331-B0816C582849}" type="slidenum">
              <a:rPr lang="nl-NL" altLang="nl-NL" smtClean="0"/>
              <a:pPr/>
              <a:t>22</a:t>
            </a:fld>
            <a:endParaRPr lang="nl-NL" altLang="nl-NL"/>
          </a:p>
        </p:txBody>
      </p:sp>
      <p:pic>
        <p:nvPicPr>
          <p:cNvPr id="3074" name="Picture 2" descr="\\szal.med\storage\userdata02\p012408\OK\deeltjes uitgewerkt 19 11 201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329865"/>
            <a:ext cx="9144000" cy="5411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ijl: rechts 4">
            <a:extLst>
              <a:ext uri="{FF2B5EF4-FFF2-40B4-BE49-F238E27FC236}">
                <a16:creationId xmlns:a16="http://schemas.microsoft.com/office/drawing/2014/main" id="{4367F7A1-2805-42FC-A91E-3BA2D973458F}"/>
              </a:ext>
            </a:extLst>
          </p:cNvPr>
          <p:cNvSpPr/>
          <p:nvPr/>
        </p:nvSpPr>
        <p:spPr>
          <a:xfrm>
            <a:off x="191344" y="1628800"/>
            <a:ext cx="1728192" cy="5040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Mens </a:t>
            </a:r>
          </a:p>
        </p:txBody>
      </p:sp>
      <p:sp>
        <p:nvSpPr>
          <p:cNvPr id="6" name="Pijl: rechts 5">
            <a:extLst>
              <a:ext uri="{FF2B5EF4-FFF2-40B4-BE49-F238E27FC236}">
                <a16:creationId xmlns:a16="http://schemas.microsoft.com/office/drawing/2014/main" id="{C0885D31-7F0B-4120-8D12-FDCAAF09879F}"/>
              </a:ext>
            </a:extLst>
          </p:cNvPr>
          <p:cNvSpPr/>
          <p:nvPr/>
        </p:nvSpPr>
        <p:spPr>
          <a:xfrm>
            <a:off x="191344" y="3789040"/>
            <a:ext cx="1872208" cy="864096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Stofdeeltjes </a:t>
            </a:r>
          </a:p>
        </p:txBody>
      </p:sp>
    </p:spTree>
    <p:extLst>
      <p:ext uri="{BB962C8B-B14F-4D97-AF65-F5344CB8AC3E}">
        <p14:creationId xmlns:p14="http://schemas.microsoft.com/office/powerpoint/2010/main" val="33860109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F54C513-A913-AD6A-39BC-FDB27D11C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FMS richtlijn: overjas /</a:t>
            </a:r>
            <a:r>
              <a:rPr lang="nl-NL" dirty="0" err="1"/>
              <a:t>warmhoudjas</a:t>
            </a:r>
            <a:r>
              <a:rPr lang="nl-NL" dirty="0"/>
              <a:t>/sieraden  </a:t>
            </a:r>
          </a:p>
        </p:txBody>
      </p:sp>
      <p:pic>
        <p:nvPicPr>
          <p:cNvPr id="4098" name="Picture 2" descr="Gerelateerde afbeeldingsdetails bekijken. Pecheras Desechables por Rollo - Grupo Puyehue">
            <a:extLst>
              <a:ext uri="{FF2B5EF4-FFF2-40B4-BE49-F238E27FC236}">
                <a16:creationId xmlns:a16="http://schemas.microsoft.com/office/drawing/2014/main" id="{0DF1180C-B318-3B67-8FA1-97384A570D8E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3019" y="1928813"/>
            <a:ext cx="4021137" cy="402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Afbeeldingsresultaten voor warmhoudjas disposabel">
            <a:extLst>
              <a:ext uri="{FF2B5EF4-FFF2-40B4-BE49-F238E27FC236}">
                <a16:creationId xmlns:a16="http://schemas.microsoft.com/office/drawing/2014/main" id="{DD9E42D1-1C6A-0B09-632B-7CFB3A08D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37" y="2492896"/>
            <a:ext cx="2609850" cy="2609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fbeeldingsresultaten voor sieraden ">
            <a:extLst>
              <a:ext uri="{FF2B5EF4-FFF2-40B4-BE49-F238E27FC236}">
                <a16:creationId xmlns:a16="http://schemas.microsoft.com/office/drawing/2014/main" id="{440D42E7-5784-1DAB-F8D3-13278EB398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756" y="2873896"/>
            <a:ext cx="21717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4785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34C3D9-ECF9-4E97-BA79-337DF3C9A1F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Richtlijn</a:t>
            </a:r>
            <a:r>
              <a:rPr lang="en-US" dirty="0"/>
              <a:t>: </a:t>
            </a:r>
            <a:r>
              <a:rPr lang="en-US" dirty="0" err="1"/>
              <a:t>binnen</a:t>
            </a:r>
            <a:r>
              <a:rPr lang="en-US" dirty="0"/>
              <a:t>- en </a:t>
            </a:r>
            <a:r>
              <a:rPr lang="en-US" dirty="0" err="1"/>
              <a:t>buiten</a:t>
            </a:r>
            <a:r>
              <a:rPr lang="en-US" dirty="0"/>
              <a:t> </a:t>
            </a:r>
            <a:r>
              <a:rPr lang="en-US" dirty="0" err="1"/>
              <a:t>schoenen</a:t>
            </a:r>
            <a:r>
              <a:rPr lang="en-US" dirty="0"/>
              <a:t>.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0A1953A5-D54A-4133-A0D9-DB74AE7D3E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5287" y="1662112"/>
            <a:ext cx="3781425" cy="3533775"/>
          </a:xfrm>
          <a:prstGeom prst="rect">
            <a:avLst/>
          </a:prstGeom>
        </p:spPr>
      </p:pic>
      <p:pic>
        <p:nvPicPr>
          <p:cNvPr id="2050" name="Picture 2" descr="Afbeeldingsresultaten voor operatieklompen">
            <a:extLst>
              <a:ext uri="{FF2B5EF4-FFF2-40B4-BE49-F238E27FC236}">
                <a16:creationId xmlns:a16="http://schemas.microsoft.com/office/drawing/2014/main" id="{D755804D-0092-345F-DEDF-A57BE36505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448" y="3284984"/>
            <a:ext cx="32194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fbeeldingsresultaten voor operatieklompen">
            <a:extLst>
              <a:ext uri="{FF2B5EF4-FFF2-40B4-BE49-F238E27FC236}">
                <a16:creationId xmlns:a16="http://schemas.microsoft.com/office/drawing/2014/main" id="{3D3C64A3-5BDD-534F-C96E-E5800A6818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5948" y="3284984"/>
            <a:ext cx="2981325" cy="2238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48F987B4-BE07-F00B-CCDB-4A3DDBECCC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168" y="1703969"/>
            <a:ext cx="1492560" cy="1539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Vermenigvuldigingsteken 3">
            <a:extLst>
              <a:ext uri="{FF2B5EF4-FFF2-40B4-BE49-F238E27FC236}">
                <a16:creationId xmlns:a16="http://schemas.microsoft.com/office/drawing/2014/main" id="{A1F25407-8665-9DEB-872C-B690C6E9605C}"/>
              </a:ext>
            </a:extLst>
          </p:cNvPr>
          <p:cNvSpPr/>
          <p:nvPr/>
        </p:nvSpPr>
        <p:spPr>
          <a:xfrm>
            <a:off x="9029422" y="3859349"/>
            <a:ext cx="1152128" cy="1080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089370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DEE7813-50A4-4AD4-B6F2-B3F461F16E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7448" y="332656"/>
            <a:ext cx="7983722" cy="136815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br>
              <a:rPr lang="nl-NL" dirty="0"/>
            </a:br>
            <a:br>
              <a:rPr lang="nl-NL" dirty="0"/>
            </a:br>
            <a:br>
              <a:rPr lang="nl-NL" dirty="0"/>
            </a:br>
            <a:r>
              <a:rPr lang="nl-NL" sz="2800" b="0" dirty="0"/>
              <a:t>Wie komt er met zichtbaar vuile handen naar het werk?</a:t>
            </a:r>
            <a:br>
              <a:rPr lang="nl-NL" dirty="0"/>
            </a:br>
            <a:br>
              <a:rPr lang="nl-NL" dirty="0"/>
            </a:br>
            <a:br>
              <a:rPr lang="nl-NL" dirty="0"/>
            </a:b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2082326-DBDC-4BEE-BCBE-D618C50DE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7689" y="3484485"/>
            <a:ext cx="8064495" cy="1512168"/>
          </a:xfrm>
        </p:spPr>
        <p:txBody>
          <a:bodyPr/>
          <a:lstStyle/>
          <a:p>
            <a:pPr marL="0" indent="0">
              <a:buNone/>
            </a:pPr>
            <a:r>
              <a:rPr lang="nl-NL" sz="2800" b="1" dirty="0"/>
              <a:t>Pre operatieve </a:t>
            </a:r>
            <a:r>
              <a:rPr lang="nl-NL" sz="2800" b="1" dirty="0" err="1"/>
              <a:t>handhygiene</a:t>
            </a:r>
            <a:r>
              <a:rPr lang="nl-NL" sz="2800" b="1" dirty="0"/>
              <a:t>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7A76749F-0867-4E20-9579-5146274AA68A}"/>
              </a:ext>
            </a:extLst>
          </p:cNvPr>
          <p:cNvSpPr/>
          <p:nvPr/>
        </p:nvSpPr>
        <p:spPr>
          <a:xfrm>
            <a:off x="3794622" y="5523148"/>
            <a:ext cx="8280920" cy="12571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WIP richtlijn pre operatieve </a:t>
            </a:r>
            <a:r>
              <a:rPr lang="nl-NL" dirty="0" err="1"/>
              <a:t>handhygiene</a:t>
            </a:r>
            <a:r>
              <a:rPr lang="nl-NL" dirty="0"/>
              <a:t>: in 2010 al beschreven.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C952AFBF-B717-437C-BACA-4BB41113FCC6}"/>
              </a:ext>
            </a:extLst>
          </p:cNvPr>
          <p:cNvSpPr/>
          <p:nvPr/>
        </p:nvSpPr>
        <p:spPr>
          <a:xfrm>
            <a:off x="695400" y="2564904"/>
            <a:ext cx="410445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4000" dirty="0"/>
              <a:t>Oude rituelen </a:t>
            </a:r>
          </a:p>
        </p:txBody>
      </p:sp>
      <p:pic>
        <p:nvPicPr>
          <p:cNvPr id="11" name="Picture 2" descr="Medica Brush steriele chirurgische nagelborstels 25 stuks | Merkala.nl |  Merkala.nl">
            <a:extLst>
              <a:ext uri="{FF2B5EF4-FFF2-40B4-BE49-F238E27FC236}">
                <a16:creationId xmlns:a16="http://schemas.microsoft.com/office/drawing/2014/main" id="{56596364-2865-4717-9E45-1FC4B1D87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227303"/>
            <a:ext cx="2592288" cy="2881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Vermenigvuldigingsteken 12">
            <a:extLst>
              <a:ext uri="{FF2B5EF4-FFF2-40B4-BE49-F238E27FC236}">
                <a16:creationId xmlns:a16="http://schemas.microsoft.com/office/drawing/2014/main" id="{0712B245-7FEE-459A-8AAC-6B27527B3C33}"/>
              </a:ext>
            </a:extLst>
          </p:cNvPr>
          <p:cNvSpPr/>
          <p:nvPr/>
        </p:nvSpPr>
        <p:spPr>
          <a:xfrm>
            <a:off x="9336360" y="3277375"/>
            <a:ext cx="1152128" cy="1080120"/>
          </a:xfrm>
          <a:prstGeom prst="mathMultiply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37215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2228CB2-7B29-4DAE-B40B-3C05401F6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925932"/>
            <a:ext cx="9073008" cy="1134916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Richtlijn versus duurzaamheid, wetgeving en nieuwe inzichten.  Een mooie uitdaging </a:t>
            </a:r>
          </a:p>
        </p:txBody>
      </p:sp>
      <p:pic>
        <p:nvPicPr>
          <p:cNvPr id="3" name="Picture 4" descr="Regelgeving - Innoforte">
            <a:extLst>
              <a:ext uri="{FF2B5EF4-FFF2-40B4-BE49-F238E27FC236}">
                <a16:creationId xmlns:a16="http://schemas.microsoft.com/office/drawing/2014/main" id="{D9282144-9832-4BD2-B986-1A70DCF8A5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667000"/>
            <a:ext cx="2752725" cy="15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fbeeldingsresultaten voor reusabel steriele middelene">
            <a:extLst>
              <a:ext uri="{FF2B5EF4-FFF2-40B4-BE49-F238E27FC236}">
                <a16:creationId xmlns:a16="http://schemas.microsoft.com/office/drawing/2014/main" id="{D3E187FF-6064-E864-3C0C-474AED160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2852936"/>
            <a:ext cx="323850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Ahlstrom Tandem 43/60 GSM - Catalogus - Pagina">
            <a:extLst>
              <a:ext uri="{FF2B5EF4-FFF2-40B4-BE49-F238E27FC236}">
                <a16:creationId xmlns:a16="http://schemas.microsoft.com/office/drawing/2014/main" id="{D7811343-4600-FC7E-6A06-31ECA12FB9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741" y="2876922"/>
            <a:ext cx="3308827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248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55A33E4-5F8F-4F7A-9B84-A74E67A73B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620688"/>
            <a:ext cx="8712968" cy="845244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 err="1"/>
              <a:t>Toekomst</a:t>
            </a:r>
            <a:r>
              <a:rPr lang="en-US" dirty="0"/>
              <a:t> : alle </a:t>
            </a:r>
            <a:r>
              <a:rPr lang="en-US" dirty="0" err="1"/>
              <a:t>richtlijnen</a:t>
            </a:r>
            <a:r>
              <a:rPr lang="en-US" dirty="0"/>
              <a:t> </a:t>
            </a:r>
            <a:r>
              <a:rPr lang="en-US" dirty="0" err="1"/>
              <a:t>snel</a:t>
            </a:r>
            <a:r>
              <a:rPr lang="en-US" dirty="0"/>
              <a:t> </a:t>
            </a:r>
            <a:r>
              <a:rPr lang="en-US" dirty="0" err="1"/>
              <a:t>terug</a:t>
            </a:r>
            <a:r>
              <a:rPr lang="en-US" dirty="0"/>
              <a:t> te </a:t>
            </a:r>
            <a:r>
              <a:rPr lang="en-US" dirty="0" err="1"/>
              <a:t>vinden</a:t>
            </a:r>
            <a:r>
              <a:rPr lang="en-US" dirty="0"/>
              <a:t>.</a:t>
            </a:r>
            <a:endParaRPr lang="nl-NL" dirty="0"/>
          </a:p>
        </p:txBody>
      </p:sp>
      <p:pic>
        <p:nvPicPr>
          <p:cNvPr id="7170" name="Picture 2" descr="Vanaf nu LCI-richtlijnen altijd op zak met nieuwe RIVM-app | RIVM">
            <a:extLst>
              <a:ext uri="{FF2B5EF4-FFF2-40B4-BE49-F238E27FC236}">
                <a16:creationId xmlns:a16="http://schemas.microsoft.com/office/drawing/2014/main" id="{1FB254F1-4A51-4E7D-AAC9-B1E3ADA26AA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2443" y="3148843"/>
            <a:ext cx="3857074" cy="264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Eerste Kamer stemt in met tijdelijke appwet - ICT Magazine">
            <a:extLst>
              <a:ext uri="{FF2B5EF4-FFF2-40B4-BE49-F238E27FC236}">
                <a16:creationId xmlns:a16="http://schemas.microsoft.com/office/drawing/2014/main" id="{A688FFE3-F4DB-49CD-B4F4-2F396D15BD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4260" y="2586037"/>
            <a:ext cx="2997200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Mocht de corona-app er komen, dan heeft deze start-up uit Joure de manier  om hem zoveel mogelijk te laten downloaden - Leeuwarder Courant">
            <a:extLst>
              <a:ext uri="{FF2B5EF4-FFF2-40B4-BE49-F238E27FC236}">
                <a16:creationId xmlns:a16="http://schemas.microsoft.com/office/drawing/2014/main" id="{EC16BFDC-CC02-496C-A5C2-1606B224DF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7385" y="4753462"/>
            <a:ext cx="3275231" cy="2041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Afbeeldingsresultaten voor fms richtlijn app">
            <a:extLst>
              <a:ext uri="{FF2B5EF4-FFF2-40B4-BE49-F238E27FC236}">
                <a16:creationId xmlns:a16="http://schemas.microsoft.com/office/drawing/2014/main" id="{06557DED-A303-B0EE-348D-B86FD026B9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2132856"/>
            <a:ext cx="4415875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7745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beeldingsresultaten voor richtlijnen">
            <a:extLst>
              <a:ext uri="{FF2B5EF4-FFF2-40B4-BE49-F238E27FC236}">
                <a16:creationId xmlns:a16="http://schemas.microsoft.com/office/drawing/2014/main" id="{8DBAA036-C82C-1FAC-E7A0-F6E7DD2B3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68" y="2564904"/>
            <a:ext cx="2876550" cy="222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Afbeeldingsresultaten voor professional operatiekamer">
            <a:extLst>
              <a:ext uri="{FF2B5EF4-FFF2-40B4-BE49-F238E27FC236}">
                <a16:creationId xmlns:a16="http://schemas.microsoft.com/office/drawing/2014/main" id="{BCE32EE2-5378-7603-1BB6-A9D41DD3A1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39" y="2585151"/>
            <a:ext cx="3744206" cy="226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Afbeeldingsresultaten voor Laat Maar Horen">
            <a:extLst>
              <a:ext uri="{FF2B5EF4-FFF2-40B4-BE49-F238E27FC236}">
                <a16:creationId xmlns:a16="http://schemas.microsoft.com/office/drawing/2014/main" id="{FC21D84D-FFAE-DD49-9899-7C7DD796DE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8097" y="2564904"/>
            <a:ext cx="2905125" cy="224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Is gelijk aan 2">
            <a:extLst>
              <a:ext uri="{FF2B5EF4-FFF2-40B4-BE49-F238E27FC236}">
                <a16:creationId xmlns:a16="http://schemas.microsoft.com/office/drawing/2014/main" id="{FA83F2C0-5B42-D2CA-45A0-CE0E273020EB}"/>
              </a:ext>
            </a:extLst>
          </p:cNvPr>
          <p:cNvSpPr/>
          <p:nvPr/>
        </p:nvSpPr>
        <p:spPr>
          <a:xfrm>
            <a:off x="7663965" y="3501008"/>
            <a:ext cx="1152128" cy="792088"/>
          </a:xfrm>
          <a:prstGeom prst="mathEqual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>
              <a:solidFill>
                <a:schemeClr val="tx1"/>
              </a:solidFill>
            </a:endParaRPr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D61FD826-A2B2-0022-E7BE-AFB5F271847E}"/>
              </a:ext>
            </a:extLst>
          </p:cNvPr>
          <p:cNvSpPr/>
          <p:nvPr/>
        </p:nvSpPr>
        <p:spPr>
          <a:xfrm>
            <a:off x="1091236" y="764704"/>
            <a:ext cx="7776864" cy="122413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800" dirty="0">
                <a:solidFill>
                  <a:schemeClr val="tx1"/>
                </a:solidFill>
              </a:rPr>
              <a:t>Tot slot: jullie professionals </a:t>
            </a:r>
          </a:p>
        </p:txBody>
      </p:sp>
    </p:spTree>
    <p:extLst>
      <p:ext uri="{BB962C8B-B14F-4D97-AF65-F5344CB8AC3E}">
        <p14:creationId xmlns:p14="http://schemas.microsoft.com/office/powerpoint/2010/main" val="7420972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artelijk dank voor uw aandacht Poster | Marischka | Keep Calm-o-Matic">
            <a:extLst>
              <a:ext uri="{FF2B5EF4-FFF2-40B4-BE49-F238E27FC236}">
                <a16:creationId xmlns:a16="http://schemas.microsoft.com/office/drawing/2014/main" id="{7E5EBE4C-FCAF-D4F2-0BCA-FD4D24E883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776" y="1484784"/>
            <a:ext cx="3703269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5909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3" descr="vewin">
            <a:extLst>
              <a:ext uri="{FF2B5EF4-FFF2-40B4-BE49-F238E27FC236}">
                <a16:creationId xmlns:a16="http://schemas.microsoft.com/office/drawing/2014/main" id="{52352E78-8F9D-44ED-8CAF-E377576154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1" y="1600201"/>
            <a:ext cx="1533525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8">
            <a:extLst>
              <a:ext uri="{FF2B5EF4-FFF2-40B4-BE49-F238E27FC236}">
                <a16:creationId xmlns:a16="http://schemas.microsoft.com/office/drawing/2014/main" id="{162C0506-7C4F-45FA-920B-F89CAF8E1CF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nl-NL" altLang="nl-NL"/>
              <a:t> </a:t>
            </a:r>
          </a:p>
        </p:txBody>
      </p:sp>
      <p:sp>
        <p:nvSpPr>
          <p:cNvPr id="75780" name="Rectangle 12">
            <a:extLst>
              <a:ext uri="{FF2B5EF4-FFF2-40B4-BE49-F238E27FC236}">
                <a16:creationId xmlns:a16="http://schemas.microsoft.com/office/drawing/2014/main" id="{548BFEB3-1A10-4F6D-8F03-00D3CFE7E201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6384033" y="2819401"/>
            <a:ext cx="4104582" cy="3849959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Brandveiligheid NBF</a:t>
            </a:r>
          </a:p>
          <a:p>
            <a:pPr eaLnBrk="1" hangingPunct="1"/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Stralingsbesluit</a:t>
            </a:r>
          </a:p>
          <a:p>
            <a:pPr eaLnBrk="1" hangingPunct="1"/>
            <a:r>
              <a:rPr lang="nl-NL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Wet milieubeheer</a:t>
            </a:r>
          </a:p>
          <a:p>
            <a:pPr eaLnBrk="1" hangingPunct="1"/>
            <a:r>
              <a:rPr lang="nl-NL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Duurzaam bouwen</a:t>
            </a:r>
          </a:p>
          <a:p>
            <a:pPr eaLnBrk="1" hangingPunct="1"/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Laserveiligheid</a:t>
            </a:r>
          </a:p>
          <a:p>
            <a:pPr eaLnBrk="1" hangingPunct="1"/>
            <a:r>
              <a:rPr lang="nl-NL" altLang="nl-NL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Arbo-wet</a:t>
            </a:r>
            <a:r>
              <a:rPr lang="nl-NL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r>
              <a:rPr lang="nl-NL" altLang="nl-NL" sz="2000" b="1" dirty="0">
                <a:latin typeface="Arial" panose="020B0604020202020204" pitchFamily="34" charset="0"/>
                <a:cs typeface="Arial" panose="020B0604020202020204" pitchFamily="34" charset="0"/>
              </a:rPr>
              <a:t>CE</a:t>
            </a:r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 keurmerken</a:t>
            </a:r>
          </a:p>
          <a:p>
            <a:pPr eaLnBrk="1" hangingPunct="1"/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LCI richtlijnen </a:t>
            </a:r>
          </a:p>
          <a:p>
            <a:pPr eaLnBrk="1" hangingPunct="1"/>
            <a:r>
              <a:rPr lang="nl-NL" altLang="nl-NL" sz="2000" dirty="0">
                <a:latin typeface="Arial" panose="020B0604020202020204" pitchFamily="34" charset="0"/>
                <a:cs typeface="Arial" panose="020B0604020202020204" pitchFamily="34" charset="0"/>
              </a:rPr>
              <a:t>RIVM </a:t>
            </a:r>
          </a:p>
        </p:txBody>
      </p:sp>
      <p:sp>
        <p:nvSpPr>
          <p:cNvPr id="75781" name="Rectangle 10">
            <a:extLst>
              <a:ext uri="{FF2B5EF4-FFF2-40B4-BE49-F238E27FC236}">
                <a16:creationId xmlns:a16="http://schemas.microsoft.com/office/drawing/2014/main" id="{84BA1396-BFC0-4A53-90FD-935303C9DDED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1343472" y="2819401"/>
            <a:ext cx="5040560" cy="3849959"/>
          </a:xfrm>
          <a:solidFill>
            <a:srgbClr val="FFFF66"/>
          </a:solidFill>
        </p:spPr>
        <p:txBody>
          <a:bodyPr/>
          <a:lstStyle/>
          <a:p>
            <a:pPr>
              <a:lnSpc>
                <a:spcPct val="90000"/>
              </a:lnSpc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Wet kwaliteit, klachten en geschillen zorg (</a:t>
            </a:r>
            <a:r>
              <a:rPr 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Wkkgz</a:t>
            </a: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nl-NL" altLang="nl-NL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ollege </a:t>
            </a:r>
            <a:r>
              <a:rPr lang="nl-NL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ouw </a:t>
            </a:r>
            <a:r>
              <a:rPr lang="nl-NL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Z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iekenhuisvoorzieningen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800" b="1" dirty="0" err="1">
                <a:latin typeface="Arial" panose="020B0604020202020204" pitchFamily="34" charset="0"/>
                <a:cs typeface="Arial" panose="020B0604020202020204" pitchFamily="34" charset="0"/>
              </a:rPr>
              <a:t>NEN-normen</a:t>
            </a:r>
            <a:endParaRPr lang="nl-NL" altLang="nl-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Legionella (VEWIN)</a:t>
            </a:r>
          </a:p>
          <a:p>
            <a:pPr eaLnBrk="1" hangingPunct="1">
              <a:lnSpc>
                <a:spcPct val="90000"/>
              </a:lnSpc>
            </a:pP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HACCP</a:t>
            </a:r>
          </a:p>
          <a:p>
            <a:pPr eaLnBrk="1" hangingPunct="1">
              <a:lnSpc>
                <a:spcPct val="90000"/>
              </a:lnSpc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CCN 7</a:t>
            </a:r>
          </a:p>
          <a:p>
            <a:pPr lvl="1">
              <a:lnSpc>
                <a:spcPct val="90000"/>
              </a:lnSpc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nl-NL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SO norm 5 </a:t>
            </a:r>
          </a:p>
          <a:p>
            <a:pPr lvl="1">
              <a:lnSpc>
                <a:spcPct val="90000"/>
              </a:lnSpc>
            </a:pPr>
            <a:r>
              <a:rPr lang="en-US" altLang="nl-NL" sz="1800" dirty="0">
                <a:latin typeface="Arial" panose="020B0604020202020204" pitchFamily="34" charset="0"/>
                <a:cs typeface="Arial" panose="020B0604020202020204" pitchFamily="34" charset="0"/>
              </a:rPr>
              <a:t>ISO norm 7</a:t>
            </a:r>
          </a:p>
          <a:p>
            <a:pPr algn="just">
              <a:lnSpc>
                <a:spcPct val="90000"/>
              </a:lnSpc>
            </a:pPr>
            <a:r>
              <a:rPr lang="nl-NL" alt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Wet op medisch steriele hulpmiddelen. </a:t>
            </a:r>
            <a:endParaRPr lang="nl-NL" altLang="nl-NL" sz="1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nl-NL" sz="1800" b="1" dirty="0">
                <a:latin typeface="Arial" panose="020B0604020202020204" pitchFamily="34" charset="0"/>
                <a:cs typeface="Arial" panose="020B0604020202020204" pitchFamily="34" charset="0"/>
              </a:rPr>
              <a:t>Wet Algemene Verordening Gegevensbescherming </a:t>
            </a:r>
            <a:endParaRPr lang="nl-NL" altLang="nl-NL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5782" name="Picture 15" descr="logobouwcollege">
            <a:extLst>
              <a:ext uri="{FF2B5EF4-FFF2-40B4-BE49-F238E27FC236}">
                <a16:creationId xmlns:a16="http://schemas.microsoft.com/office/drawing/2014/main" id="{D2A496FC-DED4-4394-A8CB-98CAE37A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800"/>
            <a:ext cx="14287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4" name="Picture 19" descr="nen_logo">
            <a:extLst>
              <a:ext uri="{FF2B5EF4-FFF2-40B4-BE49-F238E27FC236}">
                <a16:creationId xmlns:a16="http://schemas.microsoft.com/office/drawing/2014/main" id="{42AD2346-CD51-4629-BBAE-86BBEDD016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133600"/>
            <a:ext cx="1295400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785" name="Picture 25" descr="f68975c8d0">
            <a:hlinkClick r:id="rId6"/>
            <a:extLst>
              <a:ext uri="{FF2B5EF4-FFF2-40B4-BE49-F238E27FC236}">
                <a16:creationId xmlns:a16="http://schemas.microsoft.com/office/drawing/2014/main" id="{8A741BD5-DC67-4B7C-9D37-6D519DF4C2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1" y="1905000"/>
            <a:ext cx="86836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86" name="Text Box 26">
            <a:extLst>
              <a:ext uri="{FF2B5EF4-FFF2-40B4-BE49-F238E27FC236}">
                <a16:creationId xmlns:a16="http://schemas.microsoft.com/office/drawing/2014/main" id="{A885C9F5-54B0-4ED6-8766-4BECF81B78B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03636" y="417514"/>
            <a:ext cx="184731" cy="3847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§"/>
              <a:defRPr sz="23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algn="l" eaLnBrk="0" hangingPunct="0">
              <a:buFont typeface="Lucida Sans" panose="020B0602030504020204" pitchFamily="34" charset="0"/>
              <a:buChar char="–"/>
              <a:defRPr sz="23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algn="l" eaLnBrk="0" hangingPunct="0">
              <a:buChar char="•"/>
              <a:defRPr sz="23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endParaRPr lang="nl-NL" altLang="nl-NL" sz="1900">
              <a:latin typeface="Arial" panose="020B0604020202020204" pitchFamily="34" charset="0"/>
            </a:endParaRPr>
          </a:p>
        </p:txBody>
      </p:sp>
      <p:sp>
        <p:nvSpPr>
          <p:cNvPr id="75787" name="Rectangle 27">
            <a:extLst>
              <a:ext uri="{FF2B5EF4-FFF2-40B4-BE49-F238E27FC236}">
                <a16:creationId xmlns:a16="http://schemas.microsoft.com/office/drawing/2014/main" id="{EB20061D-1E8B-421D-B546-0FEDBFC7C9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427038"/>
            <a:ext cx="8229600" cy="11430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anchor="ctr"/>
          <a:lstStyle>
            <a:lvl1pPr algn="l" eaLnBrk="0" hangingPunct="0">
              <a:buChar char="§"/>
              <a:defRPr sz="2300">
                <a:solidFill>
                  <a:schemeClr val="tx1"/>
                </a:solidFill>
                <a:latin typeface="Lucida Sans" panose="020B0602030504020204" pitchFamily="34" charset="0"/>
              </a:defRPr>
            </a:lvl1pPr>
            <a:lvl2pPr marL="742950" indent="-285750" algn="l" eaLnBrk="0" hangingPunct="0">
              <a:buFont typeface="Lucida Sans" panose="020B0602030504020204" pitchFamily="34" charset="0"/>
              <a:buChar char="–"/>
              <a:defRPr sz="2300">
                <a:solidFill>
                  <a:schemeClr val="tx1"/>
                </a:solidFill>
                <a:latin typeface="Lucida Sans" panose="020B0602030504020204" pitchFamily="34" charset="0"/>
              </a:defRPr>
            </a:lvl2pPr>
            <a:lvl3pPr marL="1143000" indent="-228600" algn="l" eaLnBrk="0" hangingPunct="0">
              <a:buChar char="•"/>
              <a:defRPr sz="2300">
                <a:solidFill>
                  <a:schemeClr val="tx1"/>
                </a:solidFill>
                <a:latin typeface="Lucida Sans" panose="020B0602030504020204" pitchFamily="34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buFont typeface="Wingdings" panose="05000000000000000000" pitchFamily="2" charset="2"/>
              <a:buNone/>
            </a:pPr>
            <a:r>
              <a:rPr lang="nl-NL" altLang="nl-NL" sz="4400" dirty="0">
                <a:solidFill>
                  <a:schemeClr val="tx2"/>
                </a:solidFill>
                <a:latin typeface="Arial" panose="020B0604020202020204" pitchFamily="34" charset="0"/>
              </a:rPr>
              <a:t>Norm- en wetgeving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FDA7417-75FF-4884-88E2-50B4410A79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7488" y="803606"/>
            <a:ext cx="9073008" cy="662326"/>
          </a:xfrm>
          <a:solidFill>
            <a:schemeClr val="accent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Infectiepreventie : Buitenlandse richtlijnen/artikelen en onderzoek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31B17B4-F864-4FCD-BE7F-E0AB5720D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35360" y="1844824"/>
            <a:ext cx="4464039" cy="4163696"/>
          </a:xfrm>
          <a:solidFill>
            <a:schemeClr val="accent5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CDC richtlijnen</a:t>
            </a:r>
          </a:p>
          <a:p>
            <a:r>
              <a:rPr lang="nl-NL" dirty="0"/>
              <a:t>WHO richtlijnen</a:t>
            </a:r>
          </a:p>
          <a:p>
            <a:r>
              <a:rPr lang="nl-NL" dirty="0"/>
              <a:t>Zweeds</a:t>
            </a:r>
          </a:p>
          <a:p>
            <a:r>
              <a:rPr lang="nl-NL" dirty="0"/>
              <a:t>Engels</a:t>
            </a:r>
          </a:p>
          <a:p>
            <a:r>
              <a:rPr lang="nl-NL" dirty="0"/>
              <a:t>Duits </a:t>
            </a:r>
          </a:p>
          <a:p>
            <a:endParaRPr lang="nl-NL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B9CD5AC4-AD0A-4B71-ACF7-C1E4975999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3792" y="1829548"/>
            <a:ext cx="4104000" cy="3855812"/>
          </a:xfrm>
          <a:prstGeom prst="rect">
            <a:avLst/>
          </a:prstGeom>
        </p:spPr>
      </p:pic>
      <p:pic>
        <p:nvPicPr>
          <p:cNvPr id="1026" name="Picture 2" descr="CDC Logo - U.S. Embassy in Botswana">
            <a:extLst>
              <a:ext uri="{FF2B5EF4-FFF2-40B4-BE49-F238E27FC236}">
                <a16:creationId xmlns:a16="http://schemas.microsoft.com/office/drawing/2014/main" id="{9403C7FC-7B89-92C3-F981-A11569A8A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060848"/>
            <a:ext cx="2563763" cy="1538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nfection Prevention in the Healthcare Setting - ISID">
            <a:extLst>
              <a:ext uri="{FF2B5EF4-FFF2-40B4-BE49-F238E27FC236}">
                <a16:creationId xmlns:a16="http://schemas.microsoft.com/office/drawing/2014/main" id="{11EC4A6C-4F14-640F-10CA-4EAC5937EC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6582" y="4630084"/>
            <a:ext cx="4599141" cy="2433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4415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22BDCF5-103B-4915-8334-896DB80E7664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Advisering in gradatie /</a:t>
            </a:r>
            <a:r>
              <a:rPr lang="nl-NL" dirty="0" err="1"/>
              <a:t>evidence</a:t>
            </a:r>
            <a:r>
              <a:rPr lang="nl-NL" dirty="0"/>
              <a:t> </a:t>
            </a:r>
            <a:r>
              <a:rPr lang="nl-NL" dirty="0" err="1"/>
              <a:t>based</a:t>
            </a:r>
            <a:endParaRPr lang="nl-NL" dirty="0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0AB93A16-88A5-40A7-AD74-D2A4F80A1EDC}"/>
              </a:ext>
            </a:extLst>
          </p:cNvPr>
          <p:cNvSpPr/>
          <p:nvPr/>
        </p:nvSpPr>
        <p:spPr>
          <a:xfrm>
            <a:off x="1343472" y="1836559"/>
            <a:ext cx="780052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nl-NL" sz="1400" dirty="0">
              <a:solidFill>
                <a:srgbClr val="000000"/>
              </a:solidFill>
              <a:latin typeface="Segoe UI" panose="020B0502040204020203" pitchFamily="34" charset="0"/>
            </a:endParaRPr>
          </a:p>
          <a:p>
            <a:r>
              <a:rPr lang="en-US" dirty="0">
                <a:solidFill>
                  <a:srgbClr val="000000"/>
                </a:solidFill>
                <a:latin typeface="Segoe UI" panose="020B0502040204020203" pitchFamily="34" charset="0"/>
              </a:rPr>
              <a:t>CDC Centers for Disease Control and Prevention Guideline for the Prevention of Surgical Site Infection, 2017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3574FA07-77CD-45B1-8B7E-B16C7D8F6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353" y="2698333"/>
            <a:ext cx="11928648" cy="3610987"/>
          </a:xfrm>
          <a:prstGeom prst="rect">
            <a:avLst/>
          </a:prstGeom>
        </p:spPr>
      </p:pic>
      <p:sp>
        <p:nvSpPr>
          <p:cNvPr id="4" name="Ovaal 3">
            <a:extLst>
              <a:ext uri="{FF2B5EF4-FFF2-40B4-BE49-F238E27FC236}">
                <a16:creationId xmlns:a16="http://schemas.microsoft.com/office/drawing/2014/main" id="{FF3CF97A-74E3-5E15-1291-378C8296C988}"/>
              </a:ext>
            </a:extLst>
          </p:cNvPr>
          <p:cNvSpPr/>
          <p:nvPr/>
        </p:nvSpPr>
        <p:spPr>
          <a:xfrm>
            <a:off x="8976320" y="1836559"/>
            <a:ext cx="2592288" cy="1520433"/>
          </a:xfrm>
          <a:prstGeom prst="ellips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Literatuur</a:t>
            </a:r>
          </a:p>
          <a:p>
            <a:pPr algn="ctr"/>
            <a:r>
              <a:rPr lang="nl-NL" dirty="0"/>
              <a:t>Search </a:t>
            </a:r>
          </a:p>
        </p:txBody>
      </p:sp>
      <p:sp>
        <p:nvSpPr>
          <p:cNvPr id="6" name="Rechthoek 5">
            <a:extLst>
              <a:ext uri="{FF2B5EF4-FFF2-40B4-BE49-F238E27FC236}">
                <a16:creationId xmlns:a16="http://schemas.microsoft.com/office/drawing/2014/main" id="{8BD6E690-89B3-4208-2C77-28CCB3185B78}"/>
              </a:ext>
            </a:extLst>
          </p:cNvPr>
          <p:cNvSpPr/>
          <p:nvPr/>
        </p:nvSpPr>
        <p:spPr>
          <a:xfrm>
            <a:off x="6096000" y="5733256"/>
            <a:ext cx="3888432" cy="864096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dirty="0"/>
              <a:t>Visie/consensus  professional </a:t>
            </a:r>
          </a:p>
        </p:txBody>
      </p:sp>
    </p:spTree>
    <p:extLst>
      <p:ext uri="{BB962C8B-B14F-4D97-AF65-F5344CB8AC3E}">
        <p14:creationId xmlns:p14="http://schemas.microsoft.com/office/powerpoint/2010/main" val="5740674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739936D-D7FB-4D3B-B3E7-6726CAFB7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71464" y="548680"/>
            <a:ext cx="9289032" cy="1008112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VMS bundel</a:t>
            </a:r>
            <a:r>
              <a:rPr lang="nl-NL" b="0" dirty="0"/>
              <a:t>: OK discipline, </a:t>
            </a:r>
            <a:r>
              <a:rPr lang="nl-NL" b="0" dirty="0" err="1"/>
              <a:t>Normothermie</a:t>
            </a:r>
            <a:r>
              <a:rPr lang="nl-NL" b="0" dirty="0"/>
              <a:t>, AB profylaxe, deurdiscipline 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4937A14-8A66-44C0-AF22-A0C2FB62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03512" y="1657718"/>
            <a:ext cx="7528446" cy="5902822"/>
          </a:xfrm>
          <a:prstGeom prst="rect">
            <a:avLst/>
          </a:prstGeom>
        </p:spPr>
      </p:pic>
      <p:sp>
        <p:nvSpPr>
          <p:cNvPr id="4" name="Rechthoek: afgeronde hoeken 3">
            <a:extLst>
              <a:ext uri="{FF2B5EF4-FFF2-40B4-BE49-F238E27FC236}">
                <a16:creationId xmlns:a16="http://schemas.microsoft.com/office/drawing/2014/main" id="{023D6187-500B-456A-36A3-63D694E6FE17}"/>
              </a:ext>
            </a:extLst>
          </p:cNvPr>
          <p:cNvSpPr/>
          <p:nvPr/>
        </p:nvSpPr>
        <p:spPr>
          <a:xfrm>
            <a:off x="9768408" y="5229200"/>
            <a:ext cx="2304256" cy="1440160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2400" dirty="0"/>
              <a:t>Score 90% </a:t>
            </a:r>
          </a:p>
        </p:txBody>
      </p:sp>
    </p:spTree>
    <p:extLst>
      <p:ext uri="{BB962C8B-B14F-4D97-AF65-F5344CB8AC3E}">
        <p14:creationId xmlns:p14="http://schemas.microsoft.com/office/powerpoint/2010/main" val="81200597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3F4703B-8E45-48AB-852D-C8E2DF0E6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440" y="692696"/>
            <a:ext cx="9433048" cy="72008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en-US" dirty="0"/>
              <a:t>Van oud </a:t>
            </a:r>
            <a:r>
              <a:rPr lang="en-US" dirty="0" err="1"/>
              <a:t>naar</a:t>
            </a:r>
            <a:r>
              <a:rPr lang="en-US" dirty="0"/>
              <a:t> </a:t>
            </a:r>
            <a:r>
              <a:rPr lang="en-US" dirty="0" err="1"/>
              <a:t>nieuw</a:t>
            </a:r>
            <a:r>
              <a:rPr lang="en-US" dirty="0"/>
              <a:t> </a:t>
            </a:r>
            <a:endParaRPr lang="nl-NL" dirty="0"/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D1764A82-FFFD-4AA0-B75A-ED1F1E0185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384" y="1635200"/>
            <a:ext cx="9433048" cy="5315694"/>
          </a:xfrm>
          <a:prstGeom prst="rect">
            <a:avLst/>
          </a:prstGeom>
        </p:spPr>
      </p:pic>
      <p:pic>
        <p:nvPicPr>
          <p:cNvPr id="75783" name="Picture 17" descr="wip">
            <a:extLst>
              <a:ext uri="{FF2B5EF4-FFF2-40B4-BE49-F238E27FC236}">
                <a16:creationId xmlns:a16="http://schemas.microsoft.com/office/drawing/2014/main" id="{0267CDC6-06F9-462F-8AD8-512473843E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040" y="470272"/>
            <a:ext cx="4032448" cy="942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51722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67A975-FA1A-4934-AE4D-A575BD47C1D1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Ontwikkeling richtlijn: 12- 24 maanden 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2ABB42C8-AADC-414F-8FB9-B43FE30C57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83631" y="1628800"/>
            <a:ext cx="6055231" cy="522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24519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E6EE051-D7D2-4061-8103-178ADA6FE2E8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r>
              <a:rPr lang="nl-NL" dirty="0"/>
              <a:t>Snelle actie vanuit de FMS bij COVID </a:t>
            </a:r>
          </a:p>
        </p:txBody>
      </p:sp>
      <p:pic>
        <p:nvPicPr>
          <p:cNvPr id="5" name="Tijdelijke aanduiding voor inhoud 4">
            <a:extLst>
              <a:ext uri="{FF2B5EF4-FFF2-40B4-BE49-F238E27FC236}">
                <a16:creationId xmlns:a16="http://schemas.microsoft.com/office/drawing/2014/main" id="{2542E001-5D7F-4565-ADAA-2C35A27CE5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107037" y="1637524"/>
            <a:ext cx="6077195" cy="5103844"/>
          </a:xfrm>
          <a:prstGeom prst="rect">
            <a:avLst/>
          </a:prstGeom>
        </p:spPr>
      </p:pic>
      <p:pic>
        <p:nvPicPr>
          <p:cNvPr id="4098" name="Picture 2" descr="Chapeau - petje af' Mannen T-shirt | Spreadshirt">
            <a:extLst>
              <a:ext uri="{FF2B5EF4-FFF2-40B4-BE49-F238E27FC236}">
                <a16:creationId xmlns:a16="http://schemas.microsoft.com/office/drawing/2014/main" id="{EE6E5C1A-6B9F-4EAB-BBC9-431A25A6A2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312" y="2060848"/>
            <a:ext cx="2449092" cy="2449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Uitroepteken Vectoren, Illustraties en Clipart - 123RF">
            <a:extLst>
              <a:ext uri="{FF2B5EF4-FFF2-40B4-BE49-F238E27FC236}">
                <a16:creationId xmlns:a16="http://schemas.microsoft.com/office/drawing/2014/main" id="{3A2186C8-6A77-4E00-99A0-223F96DCDE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4433" y="188640"/>
            <a:ext cx="967380" cy="1756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7275930"/>
      </p:ext>
    </p:extLst>
  </p:cSld>
  <p:clrMapOvr>
    <a:masterClrMapping/>
  </p:clrMapOvr>
</p:sld>
</file>

<file path=ppt/theme/theme1.xml><?xml version="1.0" encoding="utf-8"?>
<a:theme xmlns:a="http://schemas.openxmlformats.org/drawingml/2006/main" name="Standaardontwerp">
  <a:themeElements>
    <a:clrScheme name="rijnstate">
      <a:dk1>
        <a:srgbClr val="000000"/>
      </a:dk1>
      <a:lt1>
        <a:srgbClr val="FFFFFF"/>
      </a:lt1>
      <a:dk2>
        <a:srgbClr val="0070B8"/>
      </a:dk2>
      <a:lt2>
        <a:srgbClr val="F2F2F2"/>
      </a:lt2>
      <a:accent1>
        <a:srgbClr val="0070B8"/>
      </a:accent1>
      <a:accent2>
        <a:srgbClr val="00B1E6"/>
      </a:accent2>
      <a:accent3>
        <a:srgbClr val="84D0F0"/>
      </a:accent3>
      <a:accent4>
        <a:srgbClr val="A50C6D"/>
      </a:accent4>
      <a:accent5>
        <a:srgbClr val="C67EA2"/>
      </a:accent5>
      <a:accent6>
        <a:srgbClr val="E1C1D2"/>
      </a:accent6>
      <a:hlink>
        <a:srgbClr val="000000"/>
      </a:hlink>
      <a:folHlink>
        <a:srgbClr val="000000"/>
      </a:folHlink>
    </a:clrScheme>
    <a:fontScheme name="Aangepast 22">
      <a:majorFont>
        <a:latin typeface="Lucida Sans"/>
        <a:ea typeface=""/>
        <a:cs typeface=""/>
      </a:majorFont>
      <a:minorFont>
        <a:latin typeface="Lucida Sans"/>
        <a:ea typeface=""/>
        <a:cs typeface="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-Rijnstate-2020-16-9.pptx" id="{A72A8CDA-4D86-43E4-884F-31F629E71BB6}" vid="{F0AB6CBC-A28F-4E0B-9419-92681B2C3B05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UI/customUI14.xml><?xml version="1.0" encoding="utf-8"?>
<customUI xmlns="http://schemas.microsoft.com/office/2009/07/customui">
  <ribbon startFromScratch="false">
    <!-- This is a comment-->
    <tabs>
      <tab id="customTab1" label="MIJN PRESENTATIE" insertBeforeMso="TabHome">
        <group id="Dia" label="Dia's">
          <gallery idMso="SlideNewGallery" size="large"/>
          <gallery idMso="SlideLayoutGallery" size="large"/>
          <button idMso="SlideReset" size="large"/>
        </group>
        <group id="Text" label="Tekst">
          <button idMso="PasteTextOnly" size="large"/>
          <button idMso="IndentDecrease" label="Vorige tekstopmaak" size="large"/>
          <button idMso="IndentIncrease" label="Volgende tekstopmaak" size="large"/>
        </group>
      </tab>
    </tabs>
  </ribbon>
</customUI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2158</TotalTime>
  <Words>713</Words>
  <Application>Microsoft Office PowerPoint</Application>
  <PresentationFormat>Breedbeeld</PresentationFormat>
  <Paragraphs>151</Paragraphs>
  <Slides>29</Slides>
  <Notes>10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8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8" baseType="lpstr">
      <vt:lpstr>Arial</vt:lpstr>
      <vt:lpstr>Calibri</vt:lpstr>
      <vt:lpstr>Lucida Bright</vt:lpstr>
      <vt:lpstr>Lucida Sans</vt:lpstr>
      <vt:lpstr>Segoe UI</vt:lpstr>
      <vt:lpstr>Symbol</vt:lpstr>
      <vt:lpstr>Times New Roman</vt:lpstr>
      <vt:lpstr>Wingdings</vt:lpstr>
      <vt:lpstr>Standaardontwerp</vt:lpstr>
      <vt:lpstr>Richtlijnen en Infectiepreventie op de OK    Wat kan jij ermee ?</vt:lpstr>
      <vt:lpstr>Disclosure belangen spreker </vt:lpstr>
      <vt:lpstr> </vt:lpstr>
      <vt:lpstr>Infectiepreventie : Buitenlandse richtlijnen/artikelen en onderzoek</vt:lpstr>
      <vt:lpstr>Advisering in gradatie /evidence based</vt:lpstr>
      <vt:lpstr>VMS bundel: OK discipline, Normothermie, AB profylaxe, deurdiscipline  </vt:lpstr>
      <vt:lpstr>Van oud naar nieuw </vt:lpstr>
      <vt:lpstr>Ontwikkeling richtlijn: 12- 24 maanden </vt:lpstr>
      <vt:lpstr>Snelle actie vanuit de FMS bij COVID </vt:lpstr>
      <vt:lpstr>Rekening houdend met duurzaam</vt:lpstr>
      <vt:lpstr>De OK: FMS perioperatief traject richtlijn </vt:lpstr>
      <vt:lpstr>Perio -operatief traject </vt:lpstr>
      <vt:lpstr>Meest voorkomende infectie’s  (Prezies.nl)</vt:lpstr>
      <vt:lpstr>Welke IP richtlijnen zijn er voor de OK </vt:lpstr>
      <vt:lpstr> Micro organisme en het voorkomen van een infectie (POWI) : dus een POWI richtlijn </vt:lpstr>
      <vt:lpstr>FMS richtlijn: luchtbehandeling op de OK</vt:lpstr>
      <vt:lpstr>          IGJ toetsingskader OK klasse 1 +   </vt:lpstr>
      <vt:lpstr>FMS richtlijn infectiepreventie op de operatiekamer   </vt:lpstr>
      <vt:lpstr>PowerPoint-presentatie</vt:lpstr>
      <vt:lpstr>Patiënt en medewerkers op de OK kamer  </vt:lpstr>
      <vt:lpstr>PowerPoint-presentatie</vt:lpstr>
      <vt:lpstr> aanwezigheid bij een sectio </vt:lpstr>
      <vt:lpstr>FMS richtlijn: overjas /warmhoudjas/sieraden  </vt:lpstr>
      <vt:lpstr>Richtlijn: binnen- en buiten schoenen. </vt:lpstr>
      <vt:lpstr>   Wie komt er met zichtbaar vuile handen naar het werk?   </vt:lpstr>
      <vt:lpstr>Richtlijn versus duurzaamheid, wetgeving en nieuwe inzichten.  Een mooie uitdaging </vt:lpstr>
      <vt:lpstr>Toekomst : alle richtlijnen snel terug te vinden.</vt:lpstr>
      <vt:lpstr>PowerPoint-presentatie</vt:lpstr>
      <vt:lpstr>PowerPoint-presentatie</vt:lpstr>
    </vt:vector>
  </TitlesOfParts>
  <Company>Alysis Zorggroep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Kranenburg, Anne Marie</dc:creator>
  <cp:lastModifiedBy>Hennie Mulder</cp:lastModifiedBy>
  <cp:revision>54</cp:revision>
  <dcterms:created xsi:type="dcterms:W3CDTF">2024-01-31T12:36:02Z</dcterms:created>
  <dcterms:modified xsi:type="dcterms:W3CDTF">2024-03-07T12:04:14Z</dcterms:modified>
</cp:coreProperties>
</file>