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63" r:id="rId5"/>
    <p:sldId id="338" r:id="rId6"/>
    <p:sldId id="335" r:id="rId7"/>
    <p:sldId id="334" r:id="rId8"/>
    <p:sldId id="318" r:id="rId9"/>
    <p:sldId id="322" r:id="rId10"/>
    <p:sldId id="319" r:id="rId11"/>
    <p:sldId id="337" r:id="rId12"/>
    <p:sldId id="320" r:id="rId13"/>
    <p:sldId id="321" r:id="rId14"/>
    <p:sldId id="336" r:id="rId15"/>
    <p:sldId id="324"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17E3F3-82C0-D85F-E605-517CA28AD67C}" name="Borgers, J. (Julia)" initials="BJ(" userId="S::julia.borgers@ru.nl::97063b05-09b5-4eec-b92e-eff646c2c8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0000"/>
    <a:srgbClr val="767171"/>
    <a:srgbClr val="7F9D0F"/>
    <a:srgbClr val="68800C"/>
    <a:srgbClr val="4B6F0C"/>
    <a:srgbClr val="FF2734"/>
    <a:srgbClr val="173E77"/>
    <a:srgbClr val="E7E6E6"/>
    <a:srgbClr val="143C7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2" autoAdjust="0"/>
    <p:restoredTop sz="83934" autoAdjust="0"/>
  </p:normalViewPr>
  <p:slideViewPr>
    <p:cSldViewPr showGuides="1">
      <p:cViewPr varScale="1">
        <p:scale>
          <a:sx n="69" d="100"/>
          <a:sy n="69" d="100"/>
        </p:scale>
        <p:origin x="1354" y="67"/>
      </p:cViewPr>
      <p:guideLst>
        <p:guide pos="3840"/>
        <p:guide orient="horz" pos="216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5BEF6-094E-48C4-B91A-900AC5F69393}"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82CAD-56A6-4D59-94F9-9007C523BB32}" type="slidenum">
              <a:rPr lang="en-US" smtClean="0"/>
              <a:t>‹nr.›</a:t>
            </a:fld>
            <a:endParaRPr lang="en-US"/>
          </a:p>
        </p:txBody>
      </p:sp>
    </p:spTree>
    <p:extLst>
      <p:ext uri="{BB962C8B-B14F-4D97-AF65-F5344CB8AC3E}">
        <p14:creationId xmlns:p14="http://schemas.microsoft.com/office/powerpoint/2010/main" val="27962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3982CAD-56A6-4D59-94F9-9007C523BB32}" type="slidenum">
              <a:rPr lang="en-US" smtClean="0"/>
              <a:t>1</a:t>
            </a:fld>
            <a:endParaRPr lang="en-US"/>
          </a:p>
        </p:txBody>
      </p:sp>
    </p:spTree>
    <p:extLst>
      <p:ext uri="{BB962C8B-B14F-4D97-AF65-F5344CB8AC3E}">
        <p14:creationId xmlns:p14="http://schemas.microsoft.com/office/powerpoint/2010/main" val="417231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3982CAD-56A6-4D59-94F9-9007C523BB32}" type="slidenum">
              <a:rPr lang="en-US" smtClean="0"/>
              <a:t>3</a:t>
            </a:fld>
            <a:endParaRPr lang="en-US"/>
          </a:p>
        </p:txBody>
      </p:sp>
    </p:spTree>
    <p:extLst>
      <p:ext uri="{BB962C8B-B14F-4D97-AF65-F5344CB8AC3E}">
        <p14:creationId xmlns:p14="http://schemas.microsoft.com/office/powerpoint/2010/main" val="389534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3982CAD-56A6-4D59-94F9-9007C523BB32}" type="slidenum">
              <a:rPr lang="en-US" smtClean="0"/>
              <a:t>4</a:t>
            </a:fld>
            <a:endParaRPr lang="en-US"/>
          </a:p>
        </p:txBody>
      </p:sp>
    </p:spTree>
    <p:extLst>
      <p:ext uri="{BB962C8B-B14F-4D97-AF65-F5344CB8AC3E}">
        <p14:creationId xmlns:p14="http://schemas.microsoft.com/office/powerpoint/2010/main" val="241564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Uit</a:t>
            </a:r>
            <a:r>
              <a:rPr lang="en-US" dirty="0"/>
              <a:t> OK-model </a:t>
            </a:r>
            <a:r>
              <a:rPr lang="en-US" dirty="0" err="1"/>
              <a:t>komen</a:t>
            </a:r>
            <a:r>
              <a:rPr lang="en-US" dirty="0"/>
              <a:t> de </a:t>
            </a:r>
            <a:r>
              <a:rPr lang="en-US" dirty="0" err="1"/>
              <a:t>Kwantificeerbare</a:t>
            </a:r>
            <a:r>
              <a:rPr lang="en-US" dirty="0"/>
              <a:t> </a:t>
            </a:r>
            <a:r>
              <a:rPr lang="en-US" dirty="0" err="1"/>
              <a:t>getallen</a:t>
            </a:r>
            <a:r>
              <a:rPr lang="en-US" dirty="0"/>
              <a:t> </a:t>
            </a:r>
            <a:r>
              <a:rPr lang="en-US" dirty="0" err="1"/>
              <a:t>voort</a:t>
            </a:r>
            <a:endParaRPr lang="nl-NL" dirty="0"/>
          </a:p>
        </p:txBody>
      </p:sp>
      <p:sp>
        <p:nvSpPr>
          <p:cNvPr id="4" name="Slide Number Placeholder 3"/>
          <p:cNvSpPr>
            <a:spLocks noGrp="1"/>
          </p:cNvSpPr>
          <p:nvPr>
            <p:ph type="sldNum" sz="quarter" idx="5"/>
          </p:nvPr>
        </p:nvSpPr>
        <p:spPr/>
        <p:txBody>
          <a:bodyPr/>
          <a:lstStyle/>
          <a:p>
            <a:fld id="{13982CAD-56A6-4D59-94F9-9007C523BB32}" type="slidenum">
              <a:rPr lang="en-US" smtClean="0"/>
              <a:t>6</a:t>
            </a:fld>
            <a:endParaRPr lang="en-US"/>
          </a:p>
        </p:txBody>
      </p:sp>
    </p:spTree>
    <p:extLst>
      <p:ext uri="{BB962C8B-B14F-4D97-AF65-F5344CB8AC3E}">
        <p14:creationId xmlns:p14="http://schemas.microsoft.com/office/powerpoint/2010/main" val="13732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Uitleggen</a:t>
            </a:r>
            <a:r>
              <a:rPr lang="en-GB" dirty="0"/>
              <a:t> </a:t>
            </a:r>
            <a:r>
              <a:rPr lang="en-GB" dirty="0" err="1"/>
              <a:t>waar</a:t>
            </a:r>
            <a:r>
              <a:rPr lang="en-GB" dirty="0"/>
              <a:t> de </a:t>
            </a:r>
            <a:r>
              <a:rPr lang="en-GB" dirty="0" err="1"/>
              <a:t>vragen</a:t>
            </a:r>
            <a:r>
              <a:rPr lang="en-GB" dirty="0"/>
              <a:t> over </a:t>
            </a:r>
            <a:r>
              <a:rPr lang="en-GB" dirty="0" err="1"/>
              <a:t>gingen</a:t>
            </a:r>
            <a:r>
              <a:rPr lang="en-GB" dirty="0"/>
              <a:t> </a:t>
            </a:r>
            <a:r>
              <a:rPr lang="en-GB" dirty="0" err="1"/>
              <a:t>en</a:t>
            </a:r>
            <a:r>
              <a:rPr lang="en-GB" dirty="0"/>
              <a:t> wat de stadia </a:t>
            </a:r>
            <a:r>
              <a:rPr lang="en-GB" dirty="0" err="1"/>
              <a:t>inhouden</a:t>
            </a:r>
            <a:endParaRPr lang="en-GB" dirty="0"/>
          </a:p>
          <a:p>
            <a:r>
              <a:rPr lang="en-GB" dirty="0" err="1"/>
              <a:t>Belangrijkste</a:t>
            </a:r>
            <a:r>
              <a:rPr lang="en-GB" dirty="0"/>
              <a:t> </a:t>
            </a:r>
            <a:r>
              <a:rPr lang="en-GB" dirty="0" err="1"/>
              <a:t>adviezen</a:t>
            </a:r>
            <a:r>
              <a:rPr lang="en-GB" dirty="0"/>
              <a:t> per </a:t>
            </a:r>
            <a:r>
              <a:rPr lang="en-GB" dirty="0" err="1"/>
              <a:t>thema</a:t>
            </a:r>
            <a:r>
              <a:rPr lang="en-GB" dirty="0"/>
              <a:t> </a:t>
            </a:r>
            <a:r>
              <a:rPr lang="en-GB" dirty="0" err="1"/>
              <a:t>highlighten</a:t>
            </a:r>
            <a:r>
              <a:rPr lang="en-GB" dirty="0"/>
              <a:t>: wat </a:t>
            </a:r>
            <a:r>
              <a:rPr lang="en-GB" dirty="0" err="1"/>
              <a:t>moet</a:t>
            </a:r>
            <a:r>
              <a:rPr lang="en-GB" dirty="0"/>
              <a:t> je </a:t>
            </a:r>
            <a:r>
              <a:rPr lang="en-GB" dirty="0" err="1"/>
              <a:t>doen</a:t>
            </a:r>
            <a:r>
              <a:rPr lang="en-GB" dirty="0"/>
              <a:t> om </a:t>
            </a:r>
            <a:r>
              <a:rPr lang="en-GB" dirty="0" err="1"/>
              <a:t>naar</a:t>
            </a:r>
            <a:r>
              <a:rPr lang="en-GB" dirty="0"/>
              <a:t> </a:t>
            </a:r>
            <a:r>
              <a:rPr lang="en-GB" dirty="0" err="1"/>
              <a:t>een</a:t>
            </a:r>
            <a:r>
              <a:rPr lang="en-GB" dirty="0"/>
              <a:t> </a:t>
            </a:r>
            <a:r>
              <a:rPr lang="en-GB" dirty="0" err="1"/>
              <a:t>volgend</a:t>
            </a:r>
            <a:r>
              <a:rPr lang="en-GB" dirty="0"/>
              <a:t> stadium </a:t>
            </a:r>
            <a:r>
              <a:rPr lang="en-GB" dirty="0" err="1"/>
              <a:t>te</a:t>
            </a:r>
            <a:r>
              <a:rPr lang="en-GB" dirty="0"/>
              <a:t> </a:t>
            </a:r>
            <a:r>
              <a:rPr lang="en-GB" dirty="0" err="1"/>
              <a:t>komen</a:t>
            </a:r>
            <a:r>
              <a:rPr lang="en-GB" dirty="0"/>
              <a:t>.</a:t>
            </a:r>
          </a:p>
          <a:p>
            <a:r>
              <a:rPr lang="en-GB" dirty="0" err="1"/>
              <a:t>Voorbeelden</a:t>
            </a:r>
            <a:r>
              <a:rPr lang="en-GB" dirty="0"/>
              <a:t> </a:t>
            </a:r>
            <a:r>
              <a:rPr lang="en-GB" dirty="0" err="1"/>
              <a:t>noemen</a:t>
            </a:r>
            <a:endParaRPr lang="en-GB" dirty="0"/>
          </a:p>
        </p:txBody>
      </p:sp>
      <p:sp>
        <p:nvSpPr>
          <p:cNvPr id="4" name="Slide Number Placeholder 3"/>
          <p:cNvSpPr>
            <a:spLocks noGrp="1"/>
          </p:cNvSpPr>
          <p:nvPr>
            <p:ph type="sldNum" sz="quarter" idx="5"/>
          </p:nvPr>
        </p:nvSpPr>
        <p:spPr/>
        <p:txBody>
          <a:bodyPr/>
          <a:lstStyle/>
          <a:p>
            <a:fld id="{13982CAD-56A6-4D59-94F9-9007C523BB32}" type="slidenum">
              <a:rPr lang="en-US" smtClean="0"/>
              <a:t>9</a:t>
            </a:fld>
            <a:endParaRPr lang="en-US"/>
          </a:p>
        </p:txBody>
      </p:sp>
    </p:spTree>
    <p:extLst>
      <p:ext uri="{BB962C8B-B14F-4D97-AF65-F5344CB8AC3E}">
        <p14:creationId xmlns:p14="http://schemas.microsoft.com/office/powerpoint/2010/main" val="28392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nl-NL" b="1" i="0" dirty="0">
                <a:solidFill>
                  <a:srgbClr val="0D0D0D"/>
                </a:solidFill>
                <a:effectLst/>
                <a:latin typeface="Söhne"/>
              </a:rPr>
              <a:t>Informeren van hoger management, milieucoördinatoren of bestuur:</a:t>
            </a:r>
            <a:r>
              <a:rPr lang="nl-NL" b="0" i="0" dirty="0">
                <a:solidFill>
                  <a:srgbClr val="0D0D0D"/>
                </a:solidFill>
                <a:effectLst/>
                <a:latin typeface="Söhne"/>
              </a:rPr>
              <a:t> De resultaten kunnen worden gepresenteerd aan het hogere management, milieucoördinatoren of het bestuur om hen op de hoogte te stellen van de huidige stand van zaken met betrekking tot duurzaamheid in de OK. Dit kan helpen bij het verkrijgen van steun en middelen voor verdere verduurzamingsinitiatieven.</a:t>
            </a:r>
          </a:p>
          <a:p>
            <a:pPr algn="l">
              <a:buFont typeface="+mj-lt"/>
              <a:buAutoNum type="arabicPeriod"/>
            </a:pPr>
            <a:r>
              <a:rPr lang="nl-NL" b="1" i="0" dirty="0">
                <a:solidFill>
                  <a:srgbClr val="0D0D0D"/>
                </a:solidFill>
                <a:effectLst/>
                <a:latin typeface="Söhne"/>
              </a:rPr>
              <a:t>Gebruik als nulmeting:</a:t>
            </a:r>
            <a:r>
              <a:rPr lang="nl-NL" b="0" i="0" dirty="0">
                <a:solidFill>
                  <a:srgbClr val="0D0D0D"/>
                </a:solidFill>
                <a:effectLst/>
                <a:latin typeface="Söhne"/>
              </a:rPr>
              <a:t> De Barometerresultaten kunnen dienen als een nulmeting om de huidige duurzaamheidsprestaties van de OK te beoordelen. Door deel te nemen aan de Barometer kunnen ziekenhuizen hun uitgangspunt vaststellen en vervolgens verbeteringen op lange termijn in kaart brengen.</a:t>
            </a:r>
          </a:p>
          <a:p>
            <a:pPr algn="l">
              <a:buFont typeface="+mj-lt"/>
              <a:buAutoNum type="arabicPeriod"/>
            </a:pPr>
            <a:r>
              <a:rPr lang="nl-NL" b="1" i="0" dirty="0">
                <a:solidFill>
                  <a:srgbClr val="0D0D0D"/>
                </a:solidFill>
                <a:effectLst/>
                <a:latin typeface="Söhne"/>
              </a:rPr>
              <a:t>Identificeren van best </a:t>
            </a:r>
            <a:r>
              <a:rPr lang="nl-NL" b="1" i="0" dirty="0" err="1">
                <a:solidFill>
                  <a:srgbClr val="0D0D0D"/>
                </a:solidFill>
                <a:effectLst/>
                <a:latin typeface="Söhne"/>
              </a:rPr>
              <a:t>practices</a:t>
            </a:r>
            <a:r>
              <a:rPr lang="nl-NL" b="1" i="0" dirty="0">
                <a:solidFill>
                  <a:srgbClr val="0D0D0D"/>
                </a:solidFill>
                <a:effectLst/>
                <a:latin typeface="Söhne"/>
              </a:rPr>
              <a:t>:</a:t>
            </a:r>
            <a:r>
              <a:rPr lang="nl-NL" b="0" i="0" dirty="0">
                <a:solidFill>
                  <a:srgbClr val="0D0D0D"/>
                </a:solidFill>
                <a:effectLst/>
                <a:latin typeface="Söhne"/>
              </a:rPr>
              <a:t> Door de Barometerresultaten te vergelijken met die van andere ziekenhuizen, kunnen best </a:t>
            </a:r>
            <a:r>
              <a:rPr lang="nl-NL" b="0" i="0" dirty="0" err="1">
                <a:solidFill>
                  <a:srgbClr val="0D0D0D"/>
                </a:solidFill>
                <a:effectLst/>
                <a:latin typeface="Söhne"/>
              </a:rPr>
              <a:t>practices</a:t>
            </a:r>
            <a:r>
              <a:rPr lang="nl-NL" b="0" i="0" dirty="0">
                <a:solidFill>
                  <a:srgbClr val="0D0D0D"/>
                </a:solidFill>
                <a:effectLst/>
                <a:latin typeface="Söhne"/>
              </a:rPr>
              <a:t> worden geïdentificeerd. Dit biedt de mogelijkheid voor ziekenhuizen om van elkaar te leren en succesvolle strategieën voor duurzaamheid te implementeren die elders effectief zijn gebleken.</a:t>
            </a:r>
          </a:p>
          <a:p>
            <a:pPr algn="l">
              <a:buFont typeface="+mj-lt"/>
              <a:buAutoNum type="arabicPeriod"/>
            </a:pPr>
            <a:r>
              <a:rPr lang="nl-NL" b="1" i="0" dirty="0">
                <a:solidFill>
                  <a:srgbClr val="0D0D0D"/>
                </a:solidFill>
                <a:effectLst/>
                <a:latin typeface="Söhne"/>
              </a:rPr>
              <a:t>Onderlinge verbindingen:</a:t>
            </a:r>
            <a:r>
              <a:rPr lang="nl-NL" b="0" i="0" dirty="0">
                <a:solidFill>
                  <a:srgbClr val="0D0D0D"/>
                </a:solidFill>
                <a:effectLst/>
                <a:latin typeface="Söhne"/>
              </a:rPr>
              <a:t> Ziekenhuizen die opvallen in hun duurzaamheidsprestaties kunnen worden geïdentificeerd en contact kan worden gelegd om kennis en ervaringen uit te wisselen. Dit kan leiden tot een netwerk van ziekenhuizen die samenwerken om hun duurzaamheidsinspanningen te versterken en te versnellen.</a:t>
            </a:r>
          </a:p>
          <a:p>
            <a:endParaRPr lang="nl-NL" dirty="0"/>
          </a:p>
        </p:txBody>
      </p:sp>
      <p:sp>
        <p:nvSpPr>
          <p:cNvPr id="4" name="Slide Number Placeholder 3"/>
          <p:cNvSpPr>
            <a:spLocks noGrp="1"/>
          </p:cNvSpPr>
          <p:nvPr>
            <p:ph type="sldNum" sz="quarter" idx="5"/>
          </p:nvPr>
        </p:nvSpPr>
        <p:spPr/>
        <p:txBody>
          <a:bodyPr/>
          <a:lstStyle/>
          <a:p>
            <a:fld id="{13982CAD-56A6-4D59-94F9-9007C523BB32}" type="slidenum">
              <a:rPr lang="en-US" smtClean="0"/>
              <a:t>12</a:t>
            </a:fld>
            <a:endParaRPr lang="en-US"/>
          </a:p>
        </p:txBody>
      </p:sp>
    </p:spTree>
    <p:extLst>
      <p:ext uri="{BB962C8B-B14F-4D97-AF65-F5344CB8AC3E}">
        <p14:creationId xmlns:p14="http://schemas.microsoft.com/office/powerpoint/2010/main" val="117863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3982CAD-56A6-4D59-94F9-9007C523BB32}" type="slidenum">
              <a:rPr lang="en-US" smtClean="0"/>
              <a:t>13</a:t>
            </a:fld>
            <a:endParaRPr lang="en-US"/>
          </a:p>
        </p:txBody>
      </p:sp>
    </p:spTree>
    <p:extLst>
      <p:ext uri="{BB962C8B-B14F-4D97-AF65-F5344CB8AC3E}">
        <p14:creationId xmlns:p14="http://schemas.microsoft.com/office/powerpoint/2010/main" val="34846998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22126379-4A21-D64F-9D61-2A99E32D53BD}"/>
              </a:ext>
            </a:extLst>
          </p:cNvPr>
          <p:cNvSpPr/>
          <p:nvPr userDrawn="1"/>
        </p:nvSpPr>
        <p:spPr>
          <a:xfrm>
            <a:off x="0" y="1304764"/>
            <a:ext cx="12192000" cy="555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scène, binnen, ziekenhuiskamer&#10;&#10;Automatisch gegenereerde beschrijving">
            <a:extLst>
              <a:ext uri="{FF2B5EF4-FFF2-40B4-BE49-F238E27FC236}">
                <a16:creationId xmlns:a16="http://schemas.microsoft.com/office/drawing/2014/main" id="{8BB70C37-6547-4744-B77F-04E82FE0DE74}"/>
              </a:ext>
            </a:extLst>
          </p:cNvPr>
          <p:cNvPicPr>
            <a:picLocks noChangeAspect="1"/>
          </p:cNvPicPr>
          <p:nvPr userDrawn="1"/>
        </p:nvPicPr>
        <p:blipFill rotWithShape="1">
          <a:blip r:embed="rId2"/>
          <a:srcRect t="22005" b="31787"/>
          <a:stretch/>
        </p:blipFill>
        <p:spPr>
          <a:xfrm>
            <a:off x="0" y="1021538"/>
            <a:ext cx="12192000" cy="3714684"/>
          </a:xfrm>
          <a:prstGeom prst="rect">
            <a:avLst/>
          </a:prstGeom>
        </p:spPr>
      </p:pic>
      <p:pic>
        <p:nvPicPr>
          <p:cNvPr id="13" name="Graphic 12">
            <a:extLst>
              <a:ext uri="{FF2B5EF4-FFF2-40B4-BE49-F238E27FC236}">
                <a16:creationId xmlns:a16="http://schemas.microsoft.com/office/drawing/2014/main" id="{E65BBCCF-57F8-1F42-9224-0ECF37F5A91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6381657">
            <a:off x="759602" y="2878951"/>
            <a:ext cx="3546937" cy="3490186"/>
          </a:xfrm>
          <a:prstGeom prst="rect">
            <a:avLst/>
          </a:prstGeom>
        </p:spPr>
      </p:pic>
      <p:sp>
        <p:nvSpPr>
          <p:cNvPr id="2" name="Title 1">
            <a:extLst>
              <a:ext uri="{FF2B5EF4-FFF2-40B4-BE49-F238E27FC236}">
                <a16:creationId xmlns:a16="http://schemas.microsoft.com/office/drawing/2014/main" id="{F77B449A-0C74-4609-854F-8D8BE94FAD0D}"/>
              </a:ext>
            </a:extLst>
          </p:cNvPr>
          <p:cNvSpPr>
            <a:spLocks noGrp="1"/>
          </p:cNvSpPr>
          <p:nvPr>
            <p:ph type="title"/>
          </p:nvPr>
        </p:nvSpPr>
        <p:spPr>
          <a:xfrm>
            <a:off x="1019174" y="4945789"/>
            <a:ext cx="10153651" cy="443198"/>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FD10299-44A9-483D-BFD5-D10D642B1D83}"/>
              </a:ext>
            </a:extLst>
          </p:cNvPr>
          <p:cNvSpPr>
            <a:spLocks noGrp="1"/>
          </p:cNvSpPr>
          <p:nvPr>
            <p:ph idx="1" hasCustomPrompt="1"/>
          </p:nvPr>
        </p:nvSpPr>
        <p:spPr>
          <a:xfrm>
            <a:off x="1019174" y="5462403"/>
            <a:ext cx="10153651" cy="387798"/>
          </a:xfrm>
          <a:prstGeom prst="rect">
            <a:avLst/>
          </a:prstGeom>
        </p:spPr>
        <p:txBody>
          <a:bodyPr/>
          <a:lstStyle>
            <a:lvl1pPr>
              <a:defRPr sz="2000">
                <a:solidFill>
                  <a:schemeClr val="tx1">
                    <a:lumMod val="40000"/>
                    <a:lumOff val="60000"/>
                  </a:schemeClr>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Edit Master text styles</a:t>
            </a:r>
          </a:p>
        </p:txBody>
      </p:sp>
      <p:sp>
        <p:nvSpPr>
          <p:cNvPr id="5" name="Footer Placeholder 4">
            <a:extLst>
              <a:ext uri="{FF2B5EF4-FFF2-40B4-BE49-F238E27FC236}">
                <a16:creationId xmlns:a16="http://schemas.microsoft.com/office/drawing/2014/main" id="{61191961-6410-455E-9FDA-FE57B8CB92A7}"/>
              </a:ext>
            </a:extLst>
          </p:cNvPr>
          <p:cNvSpPr>
            <a:spLocks noGrp="1"/>
          </p:cNvSpPr>
          <p:nvPr>
            <p:ph type="ftr" sz="quarter" idx="11"/>
          </p:nvPr>
        </p:nvSpPr>
        <p:spPr/>
        <p:txBody>
          <a:bodyPr/>
          <a:lstStyle/>
          <a:p>
            <a:r>
              <a:rPr lang="en-GB"/>
              <a:t>Presentation title  /  dd-mm-yyyy</a:t>
            </a:r>
          </a:p>
        </p:txBody>
      </p:sp>
      <p:sp>
        <p:nvSpPr>
          <p:cNvPr id="6" name="Slide Number Placeholder 5">
            <a:extLst>
              <a:ext uri="{FF2B5EF4-FFF2-40B4-BE49-F238E27FC236}">
                <a16:creationId xmlns:a16="http://schemas.microsoft.com/office/drawing/2014/main" id="{46FE764B-5664-488B-A7E4-71C35392526C}"/>
              </a:ext>
            </a:extLst>
          </p:cNvPr>
          <p:cNvSpPr>
            <a:spLocks noGrp="1"/>
          </p:cNvSpPr>
          <p:nvPr>
            <p:ph type="sldNum" sz="quarter" idx="12"/>
          </p:nvPr>
        </p:nvSpPr>
        <p:spPr/>
        <p:txBody>
          <a:bodyPr/>
          <a:lstStyle/>
          <a:p>
            <a:fld id="{D107F4F2-A842-4962-AB29-9FB562CC4FF5}" type="slidenum">
              <a:rPr lang="en-GB" smtClean="0"/>
              <a:t>‹nr.›</a:t>
            </a:fld>
            <a:endParaRPr lang="en-GB"/>
          </a:p>
        </p:txBody>
      </p:sp>
      <p:pic>
        <p:nvPicPr>
          <p:cNvPr id="12" name="Graphic 11">
            <a:extLst>
              <a:ext uri="{FF2B5EF4-FFF2-40B4-BE49-F238E27FC236}">
                <a16:creationId xmlns:a16="http://schemas.microsoft.com/office/drawing/2014/main" id="{19E7DD39-EC4F-7F43-AE88-D8C969FEC3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8706279">
            <a:off x="9752791" y="2323872"/>
            <a:ext cx="1270113" cy="3979687"/>
          </a:xfrm>
          <a:prstGeom prst="rect">
            <a:avLst/>
          </a:prstGeom>
        </p:spPr>
      </p:pic>
      <p:pic>
        <p:nvPicPr>
          <p:cNvPr id="14" name="Graphic 13">
            <a:extLst>
              <a:ext uri="{FF2B5EF4-FFF2-40B4-BE49-F238E27FC236}">
                <a16:creationId xmlns:a16="http://schemas.microsoft.com/office/drawing/2014/main" id="{D41AEF61-950D-CC4E-BBA7-B49A2AC9A3A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58763" y="3048000"/>
            <a:ext cx="762000" cy="762000"/>
          </a:xfrm>
          <a:prstGeom prst="rect">
            <a:avLst/>
          </a:prstGeom>
        </p:spPr>
      </p:pic>
    </p:spTree>
    <p:extLst>
      <p:ext uri="{BB962C8B-B14F-4D97-AF65-F5344CB8AC3E}">
        <p14:creationId xmlns:p14="http://schemas.microsoft.com/office/powerpoint/2010/main" val="3347532613"/>
      </p:ext>
    </p:extLst>
  </p:cSld>
  <p:clrMapOvr>
    <a:masterClrMapping/>
  </p:clrMapOvr>
  <p:extLst>
    <p:ext uri="{DCECCB84-F9BA-43D5-87BE-67443E8EF086}">
      <p15:sldGuideLst xmlns:p15="http://schemas.microsoft.com/office/powerpoint/2012/main">
        <p15:guide id="1" pos="3840">
          <p15:clr>
            <a:srgbClr val="FBAE40"/>
          </p15:clr>
        </p15:guide>
        <p15:guide id="2" orient="horz" pos="1684" userDrawn="1">
          <p15:clr>
            <a:srgbClr val="FBAE40"/>
          </p15:clr>
        </p15:guide>
        <p15:guide id="3" pos="642">
          <p15:clr>
            <a:srgbClr val="FBAE40"/>
          </p15:clr>
        </p15:guide>
        <p15:guide id="4" pos="3659">
          <p15:clr>
            <a:srgbClr val="A4A3A4"/>
          </p15:clr>
        </p15:guide>
        <p15:guide id="5" pos="4021">
          <p15:clr>
            <a:srgbClr val="A4A3A4"/>
          </p15:clr>
        </p15:guide>
        <p15:guide id="6" pos="7038">
          <p15:clr>
            <a:srgbClr val="FBAE40"/>
          </p15:clr>
        </p15:guide>
        <p15:guide id="8" orient="horz" pos="3657">
          <p15:clr>
            <a:srgbClr val="FBAE40"/>
          </p15:clr>
        </p15:guide>
        <p15:guide id="9" orient="horz" pos="618" userDrawn="1">
          <p15:clr>
            <a:srgbClr val="FBAE40"/>
          </p15:clr>
        </p15:guide>
        <p15:guide id="10" pos="7469">
          <p15:clr>
            <a:srgbClr val="A4A3A4"/>
          </p15:clr>
        </p15:guide>
        <p15:guide id="11" pos="21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1191961-6410-455E-9FDA-FE57B8CB92A7}"/>
              </a:ext>
            </a:extLst>
          </p:cNvPr>
          <p:cNvSpPr>
            <a:spLocks noGrp="1"/>
          </p:cNvSpPr>
          <p:nvPr>
            <p:ph type="ftr" sz="quarter" idx="11"/>
          </p:nvPr>
        </p:nvSpPr>
        <p:spPr/>
        <p:txBody>
          <a:bodyPr/>
          <a:lstStyle/>
          <a:p>
            <a:r>
              <a:rPr lang="en-GB" dirty="0"/>
              <a:t>Presentation title  /  dd-mm-</a:t>
            </a:r>
            <a:r>
              <a:rPr lang="en-GB" dirty="0" err="1"/>
              <a:t>yyyy</a:t>
            </a:r>
            <a:endParaRPr lang="en-GB" dirty="0"/>
          </a:p>
        </p:txBody>
      </p:sp>
      <p:sp>
        <p:nvSpPr>
          <p:cNvPr id="6" name="Slide Number Placeholder 5">
            <a:extLst>
              <a:ext uri="{FF2B5EF4-FFF2-40B4-BE49-F238E27FC236}">
                <a16:creationId xmlns:a16="http://schemas.microsoft.com/office/drawing/2014/main" id="{46FE764B-5664-488B-A7E4-71C35392526C}"/>
              </a:ext>
            </a:extLst>
          </p:cNvPr>
          <p:cNvSpPr>
            <a:spLocks noGrp="1"/>
          </p:cNvSpPr>
          <p:nvPr>
            <p:ph type="sldNum" sz="quarter" idx="12"/>
          </p:nvPr>
        </p:nvSpPr>
        <p:spPr/>
        <p:txBody>
          <a:bodyPr/>
          <a:lstStyle/>
          <a:p>
            <a:fld id="{D107F4F2-A842-4962-AB29-9FB562CC4FF5}" type="slidenum">
              <a:rPr lang="en-GB" smtClean="0"/>
              <a:t>‹nr.›</a:t>
            </a:fld>
            <a:endParaRPr lang="en-GB"/>
          </a:p>
        </p:txBody>
      </p:sp>
      <p:sp>
        <p:nvSpPr>
          <p:cNvPr id="9" name="Content Placeholder 2">
            <a:extLst>
              <a:ext uri="{FF2B5EF4-FFF2-40B4-BE49-F238E27FC236}">
                <a16:creationId xmlns:a16="http://schemas.microsoft.com/office/drawing/2014/main" id="{B8961B24-ABA9-D740-961D-C942A0C97DA7}"/>
              </a:ext>
            </a:extLst>
          </p:cNvPr>
          <p:cNvSpPr>
            <a:spLocks noGrp="1"/>
          </p:cNvSpPr>
          <p:nvPr>
            <p:ph idx="1"/>
          </p:nvPr>
        </p:nvSpPr>
        <p:spPr>
          <a:xfrm>
            <a:off x="874800" y="1772718"/>
            <a:ext cx="10153651" cy="1863074"/>
          </a:xfrm>
          <a:prstGeom prst="rect">
            <a:avLst/>
          </a:prstGeom>
        </p:spPr>
        <p:txBody>
          <a:bodyPr/>
          <a:lstStyle>
            <a:lvl1pPr>
              <a:defRPr sz="2400"/>
            </a:lvl1pPr>
            <a:lvl2pPr>
              <a:defRPr sz="24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a:extLst>
              <a:ext uri="{FF2B5EF4-FFF2-40B4-BE49-F238E27FC236}">
                <a16:creationId xmlns:a16="http://schemas.microsoft.com/office/drawing/2014/main" id="{A3C59993-FB70-D64C-98DF-F6895B81F14E}"/>
              </a:ext>
            </a:extLst>
          </p:cNvPr>
          <p:cNvSpPr>
            <a:spLocks noGrp="1"/>
          </p:cNvSpPr>
          <p:nvPr>
            <p:ph idx="13" hasCustomPrompt="1"/>
          </p:nvPr>
        </p:nvSpPr>
        <p:spPr>
          <a:xfrm>
            <a:off x="874800" y="1099387"/>
            <a:ext cx="10153651" cy="565417"/>
          </a:xfrm>
          <a:prstGeom prst="rect">
            <a:avLst/>
          </a:prstGeom>
        </p:spPr>
        <p:txBody>
          <a:bodyPr/>
          <a:lstStyle>
            <a:lvl1pPr>
              <a:defRPr sz="2800" baseline="0">
                <a:solidFill>
                  <a:schemeClr val="tx1"/>
                </a:solidFill>
                <a:latin typeface="+mj-lt"/>
              </a:defRPr>
            </a:lvl1pPr>
            <a:lvl2pPr>
              <a:defRPr sz="2400"/>
            </a:lvl2pPr>
            <a:lvl3pPr>
              <a:defRPr sz="1600"/>
            </a:lvl3pPr>
            <a:lvl4pPr>
              <a:defRPr sz="1600"/>
            </a:lvl4pPr>
            <a:lvl5pPr>
              <a:defRPr sz="1600"/>
            </a:lvl5pPr>
          </a:lstStyle>
          <a:p>
            <a:r>
              <a:rPr lang="en-US" dirty="0"/>
              <a:t>Click to edit Master title style</a:t>
            </a:r>
            <a:endParaRPr lang="en-GB" dirty="0"/>
          </a:p>
        </p:txBody>
      </p:sp>
    </p:spTree>
    <p:extLst>
      <p:ext uri="{BB962C8B-B14F-4D97-AF65-F5344CB8AC3E}">
        <p14:creationId xmlns:p14="http://schemas.microsoft.com/office/powerpoint/2010/main" val="316877206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117" userDrawn="1">
          <p15:clr>
            <a:srgbClr val="FBAE40"/>
          </p15:clr>
        </p15:guide>
        <p15:guide id="3" pos="642" userDrawn="1">
          <p15:clr>
            <a:srgbClr val="FBAE40"/>
          </p15:clr>
        </p15:guide>
        <p15:guide id="4" pos="3659" userDrawn="1">
          <p15:clr>
            <a:srgbClr val="A4A3A4"/>
          </p15:clr>
        </p15:guide>
        <p15:guide id="5" pos="4021" userDrawn="1">
          <p15:clr>
            <a:srgbClr val="A4A3A4"/>
          </p15:clr>
        </p15:guide>
        <p15:guide id="6" pos="7038" userDrawn="1">
          <p15:clr>
            <a:srgbClr val="FBAE40"/>
          </p15:clr>
        </p15:guide>
        <p15:guide id="8" orient="horz" pos="3657" userDrawn="1">
          <p15:clr>
            <a:srgbClr val="FBAE40"/>
          </p15:clr>
        </p15:guide>
        <p15:guide id="9" orient="horz" pos="686" userDrawn="1">
          <p15:clr>
            <a:srgbClr val="FBAE40"/>
          </p15:clr>
        </p15:guide>
        <p15:guide id="10" pos="7469" userDrawn="1">
          <p15:clr>
            <a:srgbClr val="A4A3A4"/>
          </p15:clr>
        </p15:guide>
        <p15:guide id="11" pos="21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10299-44A9-483D-BFD5-D10D642B1D83}"/>
              </a:ext>
            </a:extLst>
          </p:cNvPr>
          <p:cNvSpPr>
            <a:spLocks noGrp="1"/>
          </p:cNvSpPr>
          <p:nvPr>
            <p:ph idx="1"/>
          </p:nvPr>
        </p:nvSpPr>
        <p:spPr>
          <a:xfrm>
            <a:off x="875420" y="1772718"/>
            <a:ext cx="4789489" cy="1863074"/>
          </a:xfrm>
          <a:prstGeom prst="rect">
            <a:avLst/>
          </a:prstGeom>
        </p:spPr>
        <p:txBody>
          <a:bodyPr/>
          <a:lstStyle>
            <a:lvl1pPr>
              <a:defRPr sz="2400"/>
            </a:lvl1pPr>
            <a:lvl2pPr>
              <a:defRPr sz="24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1191961-6410-455E-9FDA-FE57B8CB92A7}"/>
              </a:ext>
            </a:extLst>
          </p:cNvPr>
          <p:cNvSpPr>
            <a:spLocks noGrp="1"/>
          </p:cNvSpPr>
          <p:nvPr>
            <p:ph type="ftr" sz="quarter" idx="11"/>
          </p:nvPr>
        </p:nvSpPr>
        <p:spPr/>
        <p:txBody>
          <a:bodyPr/>
          <a:lstStyle/>
          <a:p>
            <a:r>
              <a:rPr lang="en-GB"/>
              <a:t>Presentation title  /  dd-mm-yyyy</a:t>
            </a:r>
          </a:p>
        </p:txBody>
      </p:sp>
      <p:sp>
        <p:nvSpPr>
          <p:cNvPr id="6" name="Slide Number Placeholder 5">
            <a:extLst>
              <a:ext uri="{FF2B5EF4-FFF2-40B4-BE49-F238E27FC236}">
                <a16:creationId xmlns:a16="http://schemas.microsoft.com/office/drawing/2014/main" id="{46FE764B-5664-488B-A7E4-71C35392526C}"/>
              </a:ext>
            </a:extLst>
          </p:cNvPr>
          <p:cNvSpPr>
            <a:spLocks noGrp="1"/>
          </p:cNvSpPr>
          <p:nvPr>
            <p:ph type="sldNum" sz="quarter" idx="12"/>
          </p:nvPr>
        </p:nvSpPr>
        <p:spPr/>
        <p:txBody>
          <a:bodyPr/>
          <a:lstStyle/>
          <a:p>
            <a:fld id="{D107F4F2-A842-4962-AB29-9FB562CC4FF5}" type="slidenum">
              <a:rPr lang="en-GB" smtClean="0"/>
              <a:t>‹nr.›</a:t>
            </a:fld>
            <a:endParaRPr lang="en-GB"/>
          </a:p>
        </p:txBody>
      </p:sp>
      <p:sp>
        <p:nvSpPr>
          <p:cNvPr id="7" name="Content Placeholder 2">
            <a:extLst>
              <a:ext uri="{FF2B5EF4-FFF2-40B4-BE49-F238E27FC236}">
                <a16:creationId xmlns:a16="http://schemas.microsoft.com/office/drawing/2014/main" id="{0D393930-AAD7-4CC9-ABA1-1539CF6025B4}"/>
              </a:ext>
            </a:extLst>
          </p:cNvPr>
          <p:cNvSpPr>
            <a:spLocks noGrp="1"/>
          </p:cNvSpPr>
          <p:nvPr>
            <p:ph idx="13" hasCustomPrompt="1"/>
          </p:nvPr>
        </p:nvSpPr>
        <p:spPr>
          <a:xfrm>
            <a:off x="6239582" y="1772223"/>
            <a:ext cx="4789489" cy="1863074"/>
          </a:xfrm>
          <a:prstGeom prst="rect">
            <a:avLst/>
          </a:prstGeom>
        </p:spPr>
        <p:txBody>
          <a:bodyPr/>
          <a:lstStyle>
            <a:lvl1pPr>
              <a:defRPr sz="2400"/>
            </a:lvl1pPr>
            <a:lvl2pPr>
              <a:defRPr sz="24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B63D1D3-46E4-F147-BE6C-B45376FE9FFA}"/>
              </a:ext>
            </a:extLst>
          </p:cNvPr>
          <p:cNvSpPr>
            <a:spLocks noGrp="1"/>
          </p:cNvSpPr>
          <p:nvPr>
            <p:ph idx="14" hasCustomPrompt="1"/>
          </p:nvPr>
        </p:nvSpPr>
        <p:spPr>
          <a:xfrm>
            <a:off x="875420" y="1099387"/>
            <a:ext cx="10153651" cy="565417"/>
          </a:xfrm>
          <a:prstGeom prst="rect">
            <a:avLst/>
          </a:prstGeom>
        </p:spPr>
        <p:txBody>
          <a:bodyPr/>
          <a:lstStyle>
            <a:lvl1pPr>
              <a:defRPr sz="2800" baseline="0">
                <a:solidFill>
                  <a:schemeClr val="tx1"/>
                </a:solidFill>
                <a:latin typeface="+mj-lt"/>
              </a:defRPr>
            </a:lvl1pPr>
            <a:lvl2pPr>
              <a:defRPr sz="2400"/>
            </a:lvl2pPr>
            <a:lvl3pPr>
              <a:defRPr sz="1600"/>
            </a:lvl3pPr>
            <a:lvl4pPr>
              <a:defRPr sz="1600"/>
            </a:lvl4pPr>
            <a:lvl5pPr>
              <a:defRPr sz="1600"/>
            </a:lvl5pPr>
          </a:lstStyle>
          <a:p>
            <a:r>
              <a:rPr lang="en-US" dirty="0"/>
              <a:t>Click to edit Master title style</a:t>
            </a:r>
            <a:endParaRPr lang="en-GB" dirty="0"/>
          </a:p>
        </p:txBody>
      </p:sp>
    </p:spTree>
    <p:extLst>
      <p:ext uri="{BB962C8B-B14F-4D97-AF65-F5344CB8AC3E}">
        <p14:creationId xmlns:p14="http://schemas.microsoft.com/office/powerpoint/2010/main" val="2029351400"/>
      </p:ext>
    </p:extLst>
  </p:cSld>
  <p:clrMapOvr>
    <a:masterClrMapping/>
  </p:clrMapOvr>
  <p:extLst>
    <p:ext uri="{DCECCB84-F9BA-43D5-87BE-67443E8EF086}">
      <p15:sldGuideLst xmlns:p15="http://schemas.microsoft.com/office/powerpoint/2012/main">
        <p15:guide id="1" pos="642" userDrawn="1">
          <p15:clr>
            <a:srgbClr val="F26B43"/>
          </p15:clr>
        </p15:guide>
        <p15:guide id="2" orient="horz" pos="3657" userDrawn="1">
          <p15:clr>
            <a:srgbClr val="F26B43"/>
          </p15:clr>
        </p15:guide>
        <p15:guide id="4" pos="4021" userDrawn="1">
          <p15:clr>
            <a:srgbClr val="A4A3A4"/>
          </p15:clr>
        </p15:guide>
        <p15:guide id="5" pos="3659" userDrawn="1">
          <p15:clr>
            <a:srgbClr val="A4A3A4"/>
          </p15:clr>
        </p15:guide>
        <p15:guide id="6" pos="3840" userDrawn="1">
          <p15:clr>
            <a:srgbClr val="F26B43"/>
          </p15:clr>
        </p15:guide>
        <p15:guide id="7" orient="horz" pos="1117" userDrawn="1">
          <p15:clr>
            <a:srgbClr val="F26B43"/>
          </p15:clr>
        </p15:guide>
        <p15:guide id="8" orient="horz" pos="686" userDrawn="1">
          <p15:clr>
            <a:srgbClr val="F26B43"/>
          </p15:clr>
        </p15:guide>
        <p15:guide id="9" pos="7038" userDrawn="1">
          <p15:clr>
            <a:srgbClr val="F26B43"/>
          </p15:clr>
        </p15:guide>
        <p15:guide id="10" pos="7469" userDrawn="1">
          <p15:clr>
            <a:srgbClr val="A4A3A4"/>
          </p15:clr>
        </p15:guide>
        <p15:guide id="11" pos="211"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10299-44A9-483D-BFD5-D10D642B1D83}"/>
              </a:ext>
            </a:extLst>
          </p:cNvPr>
          <p:cNvSpPr>
            <a:spLocks noGrp="1"/>
          </p:cNvSpPr>
          <p:nvPr>
            <p:ph idx="1"/>
          </p:nvPr>
        </p:nvSpPr>
        <p:spPr>
          <a:xfrm>
            <a:off x="875420" y="1772718"/>
            <a:ext cx="4789489" cy="1863074"/>
          </a:xfrm>
          <a:prstGeom prst="rect">
            <a:avLst/>
          </a:prstGeom>
        </p:spPr>
        <p:txBody>
          <a:bodyPr/>
          <a:lstStyle>
            <a:lvl1pPr>
              <a:defRPr sz="2400"/>
            </a:lvl1pPr>
            <a:lvl2pPr>
              <a:defRPr sz="24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1191961-6410-455E-9FDA-FE57B8CB92A7}"/>
              </a:ext>
            </a:extLst>
          </p:cNvPr>
          <p:cNvSpPr>
            <a:spLocks noGrp="1"/>
          </p:cNvSpPr>
          <p:nvPr>
            <p:ph type="ftr" sz="quarter" idx="11"/>
          </p:nvPr>
        </p:nvSpPr>
        <p:spPr/>
        <p:txBody>
          <a:bodyPr/>
          <a:lstStyle/>
          <a:p>
            <a:r>
              <a:rPr lang="en-GB"/>
              <a:t>Presentation title  /  dd-mm-yyyy</a:t>
            </a:r>
          </a:p>
        </p:txBody>
      </p:sp>
      <p:sp>
        <p:nvSpPr>
          <p:cNvPr id="6" name="Slide Number Placeholder 5">
            <a:extLst>
              <a:ext uri="{FF2B5EF4-FFF2-40B4-BE49-F238E27FC236}">
                <a16:creationId xmlns:a16="http://schemas.microsoft.com/office/drawing/2014/main" id="{46FE764B-5664-488B-A7E4-71C35392526C}"/>
              </a:ext>
            </a:extLst>
          </p:cNvPr>
          <p:cNvSpPr>
            <a:spLocks noGrp="1"/>
          </p:cNvSpPr>
          <p:nvPr>
            <p:ph type="sldNum" sz="quarter" idx="12"/>
          </p:nvPr>
        </p:nvSpPr>
        <p:spPr/>
        <p:txBody>
          <a:bodyPr/>
          <a:lstStyle/>
          <a:p>
            <a:fld id="{D107F4F2-A842-4962-AB29-9FB562CC4FF5}" type="slidenum">
              <a:rPr lang="en-GB" smtClean="0"/>
              <a:t>‹nr.›</a:t>
            </a:fld>
            <a:endParaRPr lang="en-GB"/>
          </a:p>
        </p:txBody>
      </p:sp>
      <p:sp>
        <p:nvSpPr>
          <p:cNvPr id="7" name="Content Placeholder 2">
            <a:extLst>
              <a:ext uri="{FF2B5EF4-FFF2-40B4-BE49-F238E27FC236}">
                <a16:creationId xmlns:a16="http://schemas.microsoft.com/office/drawing/2014/main" id="{0D393930-AAD7-4CC9-ABA1-1539CF6025B4}"/>
              </a:ext>
            </a:extLst>
          </p:cNvPr>
          <p:cNvSpPr>
            <a:spLocks noGrp="1"/>
          </p:cNvSpPr>
          <p:nvPr>
            <p:ph idx="13"/>
          </p:nvPr>
        </p:nvSpPr>
        <p:spPr>
          <a:xfrm>
            <a:off x="6239582" y="1772222"/>
            <a:ext cx="4789489" cy="4033265"/>
          </a:xfrm>
          <a:prstGeom prst="rect">
            <a:avLst/>
          </a:prstGeom>
        </p:spPr>
        <p:txBody>
          <a:bodyPr/>
          <a:lstStyle>
            <a:lvl1pPr>
              <a:defRPr sz="2400"/>
            </a:lvl1pPr>
            <a:lvl2pPr>
              <a:defRPr sz="2400"/>
            </a:lvl2pPr>
            <a:lvl3pPr>
              <a:defRPr sz="1600"/>
            </a:lvl3pPr>
            <a:lvl4pPr>
              <a:defRPr sz="1600"/>
            </a:lvl4pPr>
            <a:lvl5pPr>
              <a:defRPr sz="1600"/>
            </a:lvl5pPr>
          </a:lstStyle>
          <a:p>
            <a:pPr lvl="0"/>
            <a:endParaRPr lang="en-GB" dirty="0"/>
          </a:p>
        </p:txBody>
      </p:sp>
      <p:sp>
        <p:nvSpPr>
          <p:cNvPr id="8" name="Content Placeholder 2">
            <a:extLst>
              <a:ext uri="{FF2B5EF4-FFF2-40B4-BE49-F238E27FC236}">
                <a16:creationId xmlns:a16="http://schemas.microsoft.com/office/drawing/2014/main" id="{8B63D1D3-46E4-F147-BE6C-B45376FE9FFA}"/>
              </a:ext>
            </a:extLst>
          </p:cNvPr>
          <p:cNvSpPr>
            <a:spLocks noGrp="1"/>
          </p:cNvSpPr>
          <p:nvPr>
            <p:ph idx="14" hasCustomPrompt="1"/>
          </p:nvPr>
        </p:nvSpPr>
        <p:spPr>
          <a:xfrm>
            <a:off x="875420" y="1099387"/>
            <a:ext cx="10153651" cy="565417"/>
          </a:xfrm>
          <a:prstGeom prst="rect">
            <a:avLst/>
          </a:prstGeom>
        </p:spPr>
        <p:txBody>
          <a:bodyPr/>
          <a:lstStyle>
            <a:lvl1pPr>
              <a:defRPr sz="2800" baseline="0">
                <a:solidFill>
                  <a:schemeClr val="tx1"/>
                </a:solidFill>
                <a:latin typeface="+mj-lt"/>
              </a:defRPr>
            </a:lvl1pPr>
            <a:lvl2pPr>
              <a:defRPr sz="2400"/>
            </a:lvl2pPr>
            <a:lvl3pPr>
              <a:defRPr sz="1600"/>
            </a:lvl3pPr>
            <a:lvl4pPr>
              <a:defRPr sz="1600"/>
            </a:lvl4pPr>
            <a:lvl5pPr>
              <a:defRPr sz="1600"/>
            </a:lvl5pPr>
          </a:lstStyle>
          <a:p>
            <a:r>
              <a:rPr lang="en-US" dirty="0"/>
              <a:t>Click to edit Master title style</a:t>
            </a:r>
            <a:endParaRPr lang="en-GB" dirty="0"/>
          </a:p>
        </p:txBody>
      </p:sp>
    </p:spTree>
    <p:extLst>
      <p:ext uri="{BB962C8B-B14F-4D97-AF65-F5344CB8AC3E}">
        <p14:creationId xmlns:p14="http://schemas.microsoft.com/office/powerpoint/2010/main" val="2747382611"/>
      </p:ext>
    </p:extLst>
  </p:cSld>
  <p:clrMapOvr>
    <a:masterClrMapping/>
  </p:clrMapOvr>
  <p:extLst>
    <p:ext uri="{DCECCB84-F9BA-43D5-87BE-67443E8EF086}">
      <p15:sldGuideLst xmlns:p15="http://schemas.microsoft.com/office/powerpoint/2012/main">
        <p15:guide id="1" pos="642">
          <p15:clr>
            <a:srgbClr val="F26B43"/>
          </p15:clr>
        </p15:guide>
        <p15:guide id="2" orient="horz" pos="3657">
          <p15:clr>
            <a:srgbClr val="F26B43"/>
          </p15:clr>
        </p15:guide>
        <p15:guide id="4" pos="4021">
          <p15:clr>
            <a:srgbClr val="A4A3A4"/>
          </p15:clr>
        </p15:guide>
        <p15:guide id="5" pos="3659">
          <p15:clr>
            <a:srgbClr val="A4A3A4"/>
          </p15:clr>
        </p15:guide>
        <p15:guide id="6" pos="3840">
          <p15:clr>
            <a:srgbClr val="F26B43"/>
          </p15:clr>
        </p15:guide>
        <p15:guide id="7" orient="horz" pos="1117">
          <p15:clr>
            <a:srgbClr val="F26B43"/>
          </p15:clr>
        </p15:guide>
        <p15:guide id="8" orient="horz" pos="686">
          <p15:clr>
            <a:srgbClr val="F26B43"/>
          </p15:clr>
        </p15:guide>
        <p15:guide id="9" pos="7038">
          <p15:clr>
            <a:srgbClr val="F26B43"/>
          </p15:clr>
        </p15:guide>
        <p15:guide id="10" pos="7469">
          <p15:clr>
            <a:srgbClr val="A4A3A4"/>
          </p15:clr>
        </p15:guide>
        <p15:guide id="11" pos="21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455A992-E1BF-BA44-B571-5A35DCF94F50}"/>
              </a:ext>
            </a:extLst>
          </p:cNvPr>
          <p:cNvSpPr/>
          <p:nvPr userDrawn="1"/>
        </p:nvSpPr>
        <p:spPr>
          <a:xfrm>
            <a:off x="0" y="1021538"/>
            <a:ext cx="12192000" cy="583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DEB39B64-8B76-E045-A981-5F356148A354}"/>
              </a:ext>
            </a:extLst>
          </p:cNvPr>
          <p:cNvSpPr/>
          <p:nvPr userDrawn="1"/>
        </p:nvSpPr>
        <p:spPr>
          <a:xfrm>
            <a:off x="0" y="5481228"/>
            <a:ext cx="12192000" cy="137677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6E8D3780-1A60-5044-A9CD-0B8FF1948168}"/>
              </a:ext>
            </a:extLst>
          </p:cNvPr>
          <p:cNvSpPr txBox="1"/>
          <p:nvPr userDrawn="1"/>
        </p:nvSpPr>
        <p:spPr>
          <a:xfrm>
            <a:off x="911424" y="5836462"/>
            <a:ext cx="2772308" cy="646331"/>
          </a:xfrm>
          <a:prstGeom prst="rect">
            <a:avLst/>
          </a:prstGeom>
          <a:noFill/>
        </p:spPr>
        <p:txBody>
          <a:bodyPr wrap="square" rtlCol="0">
            <a:spAutoFit/>
          </a:bodyPr>
          <a:lstStyle/>
          <a:p>
            <a:r>
              <a:rPr lang="nl-NL" sz="1200" b="0" i="0" u="none" strike="noStrike" kern="1200" baseline="0" dirty="0">
                <a:solidFill>
                  <a:schemeClr val="bg1"/>
                </a:solidFill>
                <a:effectLst/>
                <a:latin typeface="+mn-lt"/>
                <a:ea typeface="+mn-ea"/>
                <a:cs typeface="+mn-cs"/>
              </a:rPr>
              <a:t>Landelijk Netwerk de Groene OK</a:t>
            </a:r>
            <a:br>
              <a:rPr lang="nl-NL" sz="1200" b="0" i="0" u="none" strike="noStrike" kern="1200" baseline="0" dirty="0">
                <a:solidFill>
                  <a:schemeClr val="bg1"/>
                </a:solidFill>
                <a:effectLst/>
                <a:latin typeface="+mn-lt"/>
                <a:ea typeface="+mn-ea"/>
                <a:cs typeface="+mn-cs"/>
              </a:rPr>
            </a:br>
            <a:r>
              <a:rPr lang="nl-NL" sz="1200" b="0" i="0" u="none" strike="noStrike" kern="1200" baseline="0" dirty="0">
                <a:solidFill>
                  <a:schemeClr val="bg1"/>
                </a:solidFill>
                <a:effectLst/>
                <a:latin typeface="+mn-lt"/>
                <a:ea typeface="+mn-ea"/>
                <a:cs typeface="+mn-cs"/>
              </a:rPr>
              <a:t>Postbus 20061</a:t>
            </a:r>
            <a:br>
              <a:rPr lang="nl-NL" sz="1200" b="0" i="0" u="none" strike="noStrike" kern="1200" baseline="0" dirty="0">
                <a:solidFill>
                  <a:schemeClr val="bg1"/>
                </a:solidFill>
                <a:effectLst/>
                <a:latin typeface="+mn-lt"/>
                <a:ea typeface="+mn-ea"/>
                <a:cs typeface="+mn-cs"/>
              </a:rPr>
            </a:br>
            <a:r>
              <a:rPr lang="nl-NL" sz="1200" b="0" i="0" u="none" strike="noStrike" kern="1200" baseline="0" dirty="0">
                <a:solidFill>
                  <a:schemeClr val="bg1"/>
                </a:solidFill>
                <a:effectLst/>
                <a:latin typeface="+mn-lt"/>
                <a:ea typeface="+mn-ea"/>
                <a:cs typeface="+mn-cs"/>
              </a:rPr>
              <a:t>3502 LB Utrecht</a:t>
            </a:r>
          </a:p>
        </p:txBody>
      </p:sp>
      <p:sp>
        <p:nvSpPr>
          <p:cNvPr id="14" name="Tekstvak 13">
            <a:extLst>
              <a:ext uri="{FF2B5EF4-FFF2-40B4-BE49-F238E27FC236}">
                <a16:creationId xmlns:a16="http://schemas.microsoft.com/office/drawing/2014/main" id="{C8A573AE-5136-1242-BFA7-0720FF08D4CE}"/>
              </a:ext>
            </a:extLst>
          </p:cNvPr>
          <p:cNvSpPr txBox="1"/>
          <p:nvPr userDrawn="1"/>
        </p:nvSpPr>
        <p:spPr>
          <a:xfrm>
            <a:off x="3971764" y="5836462"/>
            <a:ext cx="2772308" cy="646331"/>
          </a:xfrm>
          <a:prstGeom prst="rect">
            <a:avLst/>
          </a:prstGeom>
          <a:noFill/>
        </p:spPr>
        <p:txBody>
          <a:bodyPr wrap="square" rtlCol="0">
            <a:spAutoFit/>
          </a:bodyPr>
          <a:lstStyle/>
          <a:p>
            <a:r>
              <a:rPr lang="nl-NL" sz="1200" b="0" i="0" u="none" strike="noStrike" kern="1200" baseline="0" dirty="0">
                <a:solidFill>
                  <a:schemeClr val="bg1"/>
                </a:solidFill>
                <a:effectLst/>
                <a:latin typeface="+mn-lt"/>
                <a:ea typeface="+mn-ea"/>
                <a:cs typeface="+mn-cs"/>
              </a:rPr>
              <a:t>Bezoekadres</a:t>
            </a:r>
            <a:br>
              <a:rPr lang="nl-NL" sz="1200" b="0" i="0" u="none" strike="noStrike" kern="1200" baseline="0" dirty="0">
                <a:solidFill>
                  <a:schemeClr val="bg1"/>
                </a:solidFill>
                <a:effectLst/>
                <a:latin typeface="+mn-lt"/>
                <a:ea typeface="+mn-ea"/>
                <a:cs typeface="+mn-cs"/>
              </a:rPr>
            </a:br>
            <a:r>
              <a:rPr lang="nl-NL" sz="1200" b="0" i="0" u="none" strike="noStrike" kern="1200" baseline="0">
                <a:solidFill>
                  <a:schemeClr val="bg1"/>
                </a:solidFill>
                <a:effectLst/>
                <a:latin typeface="+mn-lt"/>
                <a:ea typeface="+mn-ea"/>
                <a:cs typeface="+mn-cs"/>
              </a:rPr>
              <a:t>Mercatorlaan 1200, </a:t>
            </a:r>
            <a:r>
              <a:rPr lang="nl-NL" sz="1200" b="0" i="0" u="none" strike="noStrike" kern="1200" baseline="0" dirty="0">
                <a:solidFill>
                  <a:schemeClr val="bg1"/>
                </a:solidFill>
                <a:effectLst/>
                <a:latin typeface="+mn-lt"/>
                <a:ea typeface="+mn-ea"/>
                <a:cs typeface="+mn-cs"/>
              </a:rPr>
              <a:t>3528 BL Utrecht</a:t>
            </a:r>
            <a:br>
              <a:rPr lang="nl-NL" sz="1200" b="0" i="0" u="none" strike="noStrike" kern="1200" baseline="0" dirty="0">
                <a:solidFill>
                  <a:schemeClr val="bg1"/>
                </a:solidFill>
                <a:effectLst/>
                <a:latin typeface="+mn-lt"/>
                <a:ea typeface="+mn-ea"/>
                <a:cs typeface="+mn-cs"/>
              </a:rPr>
            </a:br>
            <a:r>
              <a:rPr lang="nl-NL" sz="1200" b="0" i="0" u="none" strike="noStrike" kern="1200" baseline="0" dirty="0">
                <a:solidFill>
                  <a:schemeClr val="bg1"/>
                </a:solidFill>
                <a:effectLst/>
                <a:latin typeface="+mn-lt"/>
                <a:ea typeface="+mn-ea"/>
                <a:cs typeface="+mn-cs"/>
              </a:rPr>
              <a:t>6e etage, gebouwdeel A</a:t>
            </a:r>
          </a:p>
        </p:txBody>
      </p:sp>
      <p:sp>
        <p:nvSpPr>
          <p:cNvPr id="15" name="Tekstvak 14">
            <a:extLst>
              <a:ext uri="{FF2B5EF4-FFF2-40B4-BE49-F238E27FC236}">
                <a16:creationId xmlns:a16="http://schemas.microsoft.com/office/drawing/2014/main" id="{C9E46F38-992F-444F-A0FF-E100E482BCFD}"/>
              </a:ext>
            </a:extLst>
          </p:cNvPr>
          <p:cNvSpPr txBox="1"/>
          <p:nvPr userDrawn="1"/>
        </p:nvSpPr>
        <p:spPr>
          <a:xfrm>
            <a:off x="7032104" y="5836462"/>
            <a:ext cx="2772308" cy="677108"/>
          </a:xfrm>
          <a:prstGeom prst="rect">
            <a:avLst/>
          </a:prstGeom>
          <a:noFill/>
        </p:spPr>
        <p:txBody>
          <a:bodyPr wrap="square" rtlCol="0">
            <a:spAutoFit/>
          </a:bodyPr>
          <a:lstStyle/>
          <a:p>
            <a:r>
              <a:rPr lang="nl-NL" sz="1200" b="1" i="0" u="none" strike="noStrike" kern="1200" baseline="0" dirty="0">
                <a:solidFill>
                  <a:schemeClr val="bg1"/>
                </a:solidFill>
                <a:effectLst/>
                <a:latin typeface="+mn-lt"/>
                <a:ea typeface="+mn-ea"/>
                <a:cs typeface="+mn-cs"/>
              </a:rPr>
              <a:t>T</a:t>
            </a:r>
            <a:r>
              <a:rPr lang="nl-NL" sz="1200" b="0" i="0" u="none" strike="noStrike" kern="1200" baseline="0" dirty="0">
                <a:solidFill>
                  <a:schemeClr val="bg1"/>
                </a:solidFill>
                <a:effectLst/>
                <a:latin typeface="+mn-lt"/>
                <a:ea typeface="+mn-ea"/>
                <a:cs typeface="+mn-cs"/>
              </a:rPr>
              <a:t> 085 04 81 460</a:t>
            </a:r>
            <a:br>
              <a:rPr lang="nl-NL" sz="1200" b="0" i="0" u="none" strike="noStrike" kern="1200" baseline="0" dirty="0">
                <a:solidFill>
                  <a:schemeClr val="bg1"/>
                </a:solidFill>
                <a:effectLst/>
                <a:latin typeface="+mn-lt"/>
                <a:ea typeface="+mn-ea"/>
                <a:cs typeface="+mn-cs"/>
              </a:rPr>
            </a:br>
            <a:r>
              <a:rPr lang="nl-NL" sz="1200" b="1" i="0" u="none" strike="noStrike" kern="1200" baseline="0" dirty="0">
                <a:solidFill>
                  <a:schemeClr val="bg1"/>
                </a:solidFill>
                <a:effectLst/>
                <a:latin typeface="+mn-lt"/>
                <a:ea typeface="+mn-ea"/>
                <a:cs typeface="+mn-cs"/>
              </a:rPr>
              <a:t>E</a:t>
            </a:r>
            <a:r>
              <a:rPr lang="nl-NL" sz="1200" b="0" i="0" u="none" strike="noStrike" kern="1200" baseline="0" dirty="0">
                <a:solidFill>
                  <a:schemeClr val="bg1"/>
                </a:solidFill>
                <a:effectLst/>
                <a:latin typeface="+mn-lt"/>
                <a:ea typeface="+mn-ea"/>
                <a:cs typeface="+mn-cs"/>
              </a:rPr>
              <a:t> </a:t>
            </a:r>
            <a:r>
              <a:rPr lang="nl-NL" sz="1200" b="0" i="0" u="none" strike="noStrike" kern="1200" baseline="0" dirty="0" err="1">
                <a:solidFill>
                  <a:schemeClr val="bg1"/>
                </a:solidFill>
                <a:effectLst/>
                <a:latin typeface="+mn-lt"/>
                <a:ea typeface="+mn-ea"/>
                <a:cs typeface="+mn-cs"/>
              </a:rPr>
              <a:t>info@degroeneok.nl</a:t>
            </a:r>
            <a:endParaRPr lang="nl-NL" sz="1200" b="0" i="0" u="none" strike="noStrike" kern="1200" baseline="0" dirty="0">
              <a:solidFill>
                <a:schemeClr val="bg1"/>
              </a:solidFill>
              <a:effectLst/>
              <a:latin typeface="+mn-lt"/>
              <a:ea typeface="+mn-ea"/>
              <a:cs typeface="+mn-cs"/>
            </a:endParaRPr>
          </a:p>
          <a:p>
            <a:endParaRPr lang="nl-NL" sz="1400" baseline="0" dirty="0">
              <a:solidFill>
                <a:schemeClr val="bg1"/>
              </a:solidFill>
            </a:endParaRPr>
          </a:p>
        </p:txBody>
      </p:sp>
      <p:pic>
        <p:nvPicPr>
          <p:cNvPr id="19" name="Graphic 18">
            <a:extLst>
              <a:ext uri="{FF2B5EF4-FFF2-40B4-BE49-F238E27FC236}">
                <a16:creationId xmlns:a16="http://schemas.microsoft.com/office/drawing/2014/main" id="{5CB33A71-CBF6-514E-B0AF-4C62DD8D43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706279">
            <a:off x="2212232" y="2102377"/>
            <a:ext cx="1270113" cy="3979687"/>
          </a:xfrm>
          <a:prstGeom prst="rect">
            <a:avLst/>
          </a:prstGeom>
        </p:spPr>
      </p:pic>
      <p:pic>
        <p:nvPicPr>
          <p:cNvPr id="21" name="Graphic 20">
            <a:extLst>
              <a:ext uri="{FF2B5EF4-FFF2-40B4-BE49-F238E27FC236}">
                <a16:creationId xmlns:a16="http://schemas.microsoft.com/office/drawing/2014/main" id="{2176F1C0-9F70-B242-80B1-7C43E4C7B4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1359" y="1437220"/>
            <a:ext cx="3546937" cy="3490186"/>
          </a:xfrm>
          <a:prstGeom prst="rect">
            <a:avLst/>
          </a:prstGeom>
        </p:spPr>
      </p:pic>
      <p:pic>
        <p:nvPicPr>
          <p:cNvPr id="23" name="Graphic 22">
            <a:extLst>
              <a:ext uri="{FF2B5EF4-FFF2-40B4-BE49-F238E27FC236}">
                <a16:creationId xmlns:a16="http://schemas.microsoft.com/office/drawing/2014/main" id="{DE09D669-9F45-FB45-8EA5-99A39278BDE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363072" y="4344021"/>
            <a:ext cx="762000" cy="762000"/>
          </a:xfrm>
          <a:prstGeom prst="rect">
            <a:avLst/>
          </a:prstGeom>
        </p:spPr>
      </p:pic>
      <p:sp>
        <p:nvSpPr>
          <p:cNvPr id="2" name="Title 1">
            <a:extLst>
              <a:ext uri="{FF2B5EF4-FFF2-40B4-BE49-F238E27FC236}">
                <a16:creationId xmlns:a16="http://schemas.microsoft.com/office/drawing/2014/main" id="{F77B449A-0C74-4609-854F-8D8BE94FAD0D}"/>
              </a:ext>
            </a:extLst>
          </p:cNvPr>
          <p:cNvSpPr>
            <a:spLocks noGrp="1"/>
          </p:cNvSpPr>
          <p:nvPr>
            <p:ph type="title"/>
          </p:nvPr>
        </p:nvSpPr>
        <p:spPr>
          <a:xfrm>
            <a:off x="1019175" y="2673350"/>
            <a:ext cx="5796905" cy="443198"/>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FD10299-44A9-483D-BFD5-D10D642B1D83}"/>
              </a:ext>
            </a:extLst>
          </p:cNvPr>
          <p:cNvSpPr>
            <a:spLocks noGrp="1"/>
          </p:cNvSpPr>
          <p:nvPr>
            <p:ph idx="1" hasCustomPrompt="1"/>
          </p:nvPr>
        </p:nvSpPr>
        <p:spPr>
          <a:xfrm>
            <a:off x="1019175" y="3441611"/>
            <a:ext cx="5796905" cy="443198"/>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Edit Master text styles</a:t>
            </a:r>
          </a:p>
        </p:txBody>
      </p:sp>
      <p:sp>
        <p:nvSpPr>
          <p:cNvPr id="17" name="Ovaal 16">
            <a:extLst>
              <a:ext uri="{FF2B5EF4-FFF2-40B4-BE49-F238E27FC236}">
                <a16:creationId xmlns:a16="http://schemas.microsoft.com/office/drawing/2014/main" id="{262102C1-2B19-184B-8FAC-E02CEA6717F6}"/>
              </a:ext>
            </a:extLst>
          </p:cNvPr>
          <p:cNvSpPr/>
          <p:nvPr userDrawn="1"/>
        </p:nvSpPr>
        <p:spPr>
          <a:xfrm>
            <a:off x="7932204" y="1592796"/>
            <a:ext cx="3492388" cy="3490186"/>
          </a:xfrm>
          <a:prstGeom prst="ellipse">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831487"/>
      </p:ext>
    </p:extLst>
  </p:cSld>
  <p:clrMapOvr>
    <a:masterClrMapping/>
  </p:clrMapOvr>
  <p:extLst>
    <p:ext uri="{DCECCB84-F9BA-43D5-87BE-67443E8EF086}">
      <p15:sldGuideLst xmlns:p15="http://schemas.microsoft.com/office/powerpoint/2012/main">
        <p15:guide id="1" pos="3840">
          <p15:clr>
            <a:srgbClr val="FBAE40"/>
          </p15:clr>
        </p15:guide>
        <p15:guide id="2" orient="horz" pos="1684">
          <p15:clr>
            <a:srgbClr val="FBAE40"/>
          </p15:clr>
        </p15:guide>
        <p15:guide id="3" pos="642">
          <p15:clr>
            <a:srgbClr val="FBAE40"/>
          </p15:clr>
        </p15:guide>
        <p15:guide id="4" pos="3659">
          <p15:clr>
            <a:srgbClr val="A4A3A4"/>
          </p15:clr>
        </p15:guide>
        <p15:guide id="5" pos="4021">
          <p15:clr>
            <a:srgbClr val="A4A3A4"/>
          </p15:clr>
        </p15:guide>
        <p15:guide id="6" pos="7038">
          <p15:clr>
            <a:srgbClr val="FBAE40"/>
          </p15:clr>
        </p15:guide>
        <p15:guide id="8" orient="horz" pos="3657">
          <p15:clr>
            <a:srgbClr val="FBAE40"/>
          </p15:clr>
        </p15:guide>
        <p15:guide id="9" orient="horz" pos="618">
          <p15:clr>
            <a:srgbClr val="FBAE40"/>
          </p15:clr>
        </p15:guide>
        <p15:guide id="10" pos="7469">
          <p15:clr>
            <a:srgbClr val="A4A3A4"/>
          </p15:clr>
        </p15:guide>
        <p15:guide id="11" pos="21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945533"/>
      </p:ext>
    </p:extLst>
  </p:cSld>
  <p:clrMapOvr>
    <a:masterClrMapping/>
  </p:clrMapOvr>
  <p:extLst>
    <p:ext uri="{DCECCB84-F9BA-43D5-87BE-67443E8EF086}">
      <p15:sldGuideLst xmlns:p15="http://schemas.microsoft.com/office/powerpoint/2012/main">
        <p15:guide id="1" orient="horz" pos="365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844488"/>
      </p:ext>
    </p:extLst>
  </p:cSld>
  <p:clrMapOvr>
    <a:masterClrMapping/>
  </p:clrMapOvr>
  <p:extLst>
    <p:ext uri="{DCECCB84-F9BA-43D5-87BE-67443E8EF086}">
      <p15:sldGuideLst xmlns:p15="http://schemas.microsoft.com/office/powerpoint/2012/main">
        <p15:guide id="1" orient="horz" pos="365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92A0F9D-41EA-4915-B7EE-BFA757977921}"/>
              </a:ext>
            </a:extLst>
          </p:cNvPr>
          <p:cNvSpPr>
            <a:spLocks noGrp="1"/>
          </p:cNvSpPr>
          <p:nvPr>
            <p:ph type="ftr" sz="quarter" idx="3"/>
          </p:nvPr>
        </p:nvSpPr>
        <p:spPr>
          <a:xfrm>
            <a:off x="1528684" y="6311416"/>
            <a:ext cx="6656122" cy="184666"/>
          </a:xfrm>
          <a:prstGeom prst="rect">
            <a:avLst/>
          </a:prstGeom>
        </p:spPr>
        <p:txBody>
          <a:bodyPr vert="horz" wrap="square" lIns="0" tIns="0" rIns="0" bIns="0" rtlCol="0" anchor="t" anchorCtr="0">
            <a:spAutoFit/>
          </a:bodyPr>
          <a:lstStyle>
            <a:lvl1pPr algn="l">
              <a:defRPr sz="1200">
                <a:solidFill>
                  <a:schemeClr val="tx2">
                    <a:lumMod val="40000"/>
                    <a:lumOff val="60000"/>
                  </a:schemeClr>
                </a:solidFill>
              </a:defRPr>
            </a:lvl1pPr>
          </a:lstStyle>
          <a:p>
            <a:r>
              <a:rPr lang="en-GB"/>
              <a:t>Presentation title  /  dd-mm-yyyy</a:t>
            </a:r>
            <a:endParaRPr lang="en-GB" dirty="0"/>
          </a:p>
        </p:txBody>
      </p:sp>
      <p:sp>
        <p:nvSpPr>
          <p:cNvPr id="6" name="Slide Number Placeholder 5">
            <a:extLst>
              <a:ext uri="{FF2B5EF4-FFF2-40B4-BE49-F238E27FC236}">
                <a16:creationId xmlns:a16="http://schemas.microsoft.com/office/drawing/2014/main" id="{CC2483D1-1F45-41F0-A17D-D35F2CCB42EA}"/>
              </a:ext>
            </a:extLst>
          </p:cNvPr>
          <p:cNvSpPr>
            <a:spLocks noGrp="1"/>
          </p:cNvSpPr>
          <p:nvPr>
            <p:ph type="sldNum" sz="quarter" idx="4"/>
          </p:nvPr>
        </p:nvSpPr>
        <p:spPr>
          <a:xfrm>
            <a:off x="1019174" y="6311416"/>
            <a:ext cx="391074" cy="184666"/>
          </a:xfrm>
          <a:prstGeom prst="rect">
            <a:avLst/>
          </a:prstGeom>
        </p:spPr>
        <p:txBody>
          <a:bodyPr vert="horz" wrap="square" lIns="0" tIns="0" rIns="0" bIns="0" rtlCol="0" anchor="ctr">
            <a:spAutoFit/>
          </a:bodyPr>
          <a:lstStyle>
            <a:lvl1pPr algn="l">
              <a:defRPr sz="1200">
                <a:solidFill>
                  <a:schemeClr val="tx2">
                    <a:lumMod val="40000"/>
                    <a:lumOff val="60000"/>
                  </a:schemeClr>
                </a:solidFill>
              </a:defRPr>
            </a:lvl1pPr>
          </a:lstStyle>
          <a:p>
            <a:fld id="{D107F4F2-A842-4962-AB29-9FB562CC4FF5}" type="slidenum">
              <a:rPr lang="en-GB" smtClean="0"/>
              <a:pPr/>
              <a:t>‹nr.›</a:t>
            </a:fld>
            <a:endParaRPr lang="en-GB"/>
          </a:p>
        </p:txBody>
      </p:sp>
      <p:pic>
        <p:nvPicPr>
          <p:cNvPr id="7" name="Afbeelding 6">
            <a:extLst>
              <a:ext uri="{FF2B5EF4-FFF2-40B4-BE49-F238E27FC236}">
                <a16:creationId xmlns:a16="http://schemas.microsoft.com/office/drawing/2014/main" id="{0B06A1B0-5259-FB4F-BF0F-76327F125FE0}"/>
              </a:ext>
            </a:extLst>
          </p:cNvPr>
          <p:cNvPicPr>
            <a:picLocks noChangeAspect="1"/>
          </p:cNvPicPr>
          <p:nvPr userDrawn="1"/>
        </p:nvPicPr>
        <p:blipFill>
          <a:blip r:embed="rId9"/>
          <a:stretch>
            <a:fillRect/>
          </a:stretch>
        </p:blipFill>
        <p:spPr>
          <a:xfrm>
            <a:off x="335360" y="191343"/>
            <a:ext cx="3240360" cy="655904"/>
          </a:xfrm>
          <a:prstGeom prst="rect">
            <a:avLst/>
          </a:prstGeom>
        </p:spPr>
      </p:pic>
    </p:spTree>
    <p:extLst>
      <p:ext uri="{BB962C8B-B14F-4D97-AF65-F5344CB8AC3E}">
        <p14:creationId xmlns:p14="http://schemas.microsoft.com/office/powerpoint/2010/main" val="318836397"/>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6" r:id="rId3"/>
    <p:sldLayoutId id="2147483660" r:id="rId4"/>
    <p:sldLayoutId id="2147483661" r:id="rId5"/>
    <p:sldLayoutId id="2147483658" r:id="rId6"/>
    <p:sldLayoutId id="2147483657" r:id="rId7"/>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595959"/>
          </a:solidFill>
          <a:latin typeface="+mn-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8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20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20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32F0C58-DB59-0C49-ADDF-6D0B7F4A84D9}"/>
              </a:ext>
            </a:extLst>
          </p:cNvPr>
          <p:cNvSpPr>
            <a:spLocks noGrp="1"/>
          </p:cNvSpPr>
          <p:nvPr>
            <p:ph type="title"/>
          </p:nvPr>
        </p:nvSpPr>
        <p:spPr>
          <a:xfrm>
            <a:off x="767408" y="4904728"/>
            <a:ext cx="11593288" cy="443198"/>
          </a:xfrm>
        </p:spPr>
        <p:txBody>
          <a:bodyPr/>
          <a:lstStyle/>
          <a:p>
            <a:r>
              <a:rPr lang="nl-NL" sz="2800" b="1" dirty="0">
                <a:effectLst/>
                <a:ea typeface="Times New Roman" panose="02020603050405020304" pitchFamily="18" charset="0"/>
                <a:cs typeface="Times New Roman" panose="02020603050405020304" pitchFamily="18" charset="0"/>
              </a:rPr>
              <a:t>Duurzame toekomst met de Barometer Groene OK</a:t>
            </a:r>
            <a:endParaRPr lang="nl-NL" sz="4400" dirty="0">
              <a:solidFill>
                <a:schemeClr val="tx1">
                  <a:lumMod val="20000"/>
                  <a:lumOff val="80000"/>
                </a:schemeClr>
              </a:solidFill>
            </a:endParaRPr>
          </a:p>
        </p:txBody>
      </p:sp>
      <p:sp>
        <p:nvSpPr>
          <p:cNvPr id="9" name="Tijdelijke aanduiding voor inhoud 8">
            <a:extLst>
              <a:ext uri="{FF2B5EF4-FFF2-40B4-BE49-F238E27FC236}">
                <a16:creationId xmlns:a16="http://schemas.microsoft.com/office/drawing/2014/main" id="{460C19B9-A2AE-564B-BFCB-CB75CE2B8C03}"/>
              </a:ext>
            </a:extLst>
          </p:cNvPr>
          <p:cNvSpPr>
            <a:spLocks noGrp="1"/>
          </p:cNvSpPr>
          <p:nvPr>
            <p:ph idx="1"/>
          </p:nvPr>
        </p:nvSpPr>
        <p:spPr>
          <a:xfrm>
            <a:off x="763519" y="5490708"/>
            <a:ext cx="10153651" cy="387798"/>
          </a:xfrm>
        </p:spPr>
        <p:txBody>
          <a:bodyPr/>
          <a:lstStyle/>
          <a:p>
            <a:r>
              <a:rPr lang="nl-NL" sz="1800" b="1" dirty="0">
                <a:effectLst/>
                <a:latin typeface="+mj-lt"/>
                <a:ea typeface="Times New Roman" panose="02020603050405020304" pitchFamily="18" charset="0"/>
                <a:cs typeface="Times New Roman" panose="02020603050405020304" pitchFamily="18" charset="0"/>
              </a:rPr>
              <a:t>Landelijk Netwerk de Groene OK</a:t>
            </a:r>
            <a:endParaRPr lang="nl-NL" sz="3200" dirty="0">
              <a:solidFill>
                <a:schemeClr val="tx1">
                  <a:lumMod val="20000"/>
                  <a:lumOff val="80000"/>
                </a:schemeClr>
              </a:solidFill>
              <a:latin typeface="+mj-lt"/>
            </a:endParaRPr>
          </a:p>
        </p:txBody>
      </p:sp>
      <p:sp>
        <p:nvSpPr>
          <p:cNvPr id="3" name="Tijdelijke aanduiding voor dianummer 2">
            <a:extLst>
              <a:ext uri="{FF2B5EF4-FFF2-40B4-BE49-F238E27FC236}">
                <a16:creationId xmlns:a16="http://schemas.microsoft.com/office/drawing/2014/main" id="{BF8801D3-7733-5646-BAC4-6452740C1A42}"/>
              </a:ext>
            </a:extLst>
          </p:cNvPr>
          <p:cNvSpPr>
            <a:spLocks noGrp="1"/>
          </p:cNvSpPr>
          <p:nvPr>
            <p:ph type="sldNum" sz="quarter" idx="12"/>
          </p:nvPr>
        </p:nvSpPr>
        <p:spPr>
          <a:xfrm>
            <a:off x="839416" y="6005899"/>
            <a:ext cx="10909474" cy="461665"/>
          </a:xfrm>
        </p:spPr>
        <p:txBody>
          <a:bodyPr/>
          <a:lstStyle/>
          <a:p>
            <a:r>
              <a:rPr lang="en-GB" sz="1400" b="1" dirty="0">
                <a:solidFill>
                  <a:schemeClr val="bg1"/>
                </a:solidFill>
              </a:rPr>
              <a:t>Kim van Nieuwenhuizen, arts-</a:t>
            </a:r>
            <a:r>
              <a:rPr lang="en-GB" sz="1400" b="1" dirty="0" err="1">
                <a:solidFill>
                  <a:schemeClr val="bg1"/>
                </a:solidFill>
              </a:rPr>
              <a:t>onderzoeker</a:t>
            </a:r>
            <a:r>
              <a:rPr lang="en-GB" sz="1400" b="1" dirty="0">
                <a:solidFill>
                  <a:schemeClr val="bg1"/>
                </a:solidFill>
              </a:rPr>
              <a:t> </a:t>
            </a:r>
            <a:r>
              <a:rPr lang="en-GB" sz="1400" b="1" dirty="0" err="1">
                <a:solidFill>
                  <a:schemeClr val="bg1"/>
                </a:solidFill>
              </a:rPr>
              <a:t>gynaecologie</a:t>
            </a:r>
            <a:r>
              <a:rPr lang="en-GB" sz="1400" b="1" dirty="0">
                <a:solidFill>
                  <a:schemeClr val="bg1"/>
                </a:solidFill>
              </a:rPr>
              <a:t> LUMC &amp; Julia </a:t>
            </a:r>
            <a:r>
              <a:rPr lang="en-GB" sz="1400" b="1" dirty="0" err="1">
                <a:solidFill>
                  <a:schemeClr val="bg1"/>
                </a:solidFill>
              </a:rPr>
              <a:t>Borgers</a:t>
            </a:r>
            <a:r>
              <a:rPr lang="en-GB" sz="1400" b="1" dirty="0">
                <a:solidFill>
                  <a:schemeClr val="bg1"/>
                </a:solidFill>
              </a:rPr>
              <a:t>, PhD-student Radboud Universiteit</a:t>
            </a:r>
          </a:p>
          <a:p>
            <a:endParaRPr lang="en-GB" sz="1600" dirty="0">
              <a:solidFill>
                <a:schemeClr val="bg1">
                  <a:lumMod val="85000"/>
                </a:schemeClr>
              </a:solidFill>
            </a:endParaRPr>
          </a:p>
        </p:txBody>
      </p:sp>
    </p:spTree>
    <p:extLst>
      <p:ext uri="{BB962C8B-B14F-4D97-AF65-F5344CB8AC3E}">
        <p14:creationId xmlns:p14="http://schemas.microsoft.com/office/powerpoint/2010/main" val="26010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AD7C19-4002-1B82-08AC-8E67A4538138}"/>
              </a:ext>
            </a:extLst>
          </p:cNvPr>
          <p:cNvSpPr txBox="1"/>
          <p:nvPr/>
        </p:nvSpPr>
        <p:spPr>
          <a:xfrm>
            <a:off x="1883532" y="5754742"/>
            <a:ext cx="8460940" cy="338554"/>
          </a:xfrm>
          <a:prstGeom prst="rect">
            <a:avLst/>
          </a:prstGeom>
          <a:noFill/>
        </p:spPr>
        <p:txBody>
          <a:bodyPr wrap="square">
            <a:spAutoFit/>
          </a:bodyPr>
          <a:lstStyle/>
          <a:p>
            <a:pPr marL="285750" indent="-285750">
              <a:buFont typeface="Wingdings" panose="05000000000000000000" pitchFamily="2" charset="2"/>
              <a:buChar char="Ø"/>
            </a:pPr>
            <a:r>
              <a:rPr lang="nl-NL" sz="1600" b="0" i="0" dirty="0">
                <a:solidFill>
                  <a:srgbClr val="595959"/>
                </a:solidFill>
                <a:effectLst/>
              </a:rPr>
              <a:t>62% van de ziekenhuizen gebruikt warmteterugwinning </a:t>
            </a:r>
            <a:endParaRPr lang="nl-NL" sz="1600" dirty="0">
              <a:solidFill>
                <a:srgbClr val="595959"/>
              </a:solidFill>
            </a:endParaRPr>
          </a:p>
        </p:txBody>
      </p:sp>
      <p:pic>
        <p:nvPicPr>
          <p:cNvPr id="7" name="Picture 6">
            <a:extLst>
              <a:ext uri="{FF2B5EF4-FFF2-40B4-BE49-F238E27FC236}">
                <a16:creationId xmlns:a16="http://schemas.microsoft.com/office/drawing/2014/main" id="{2E199B6D-99B2-DAE7-6085-BE1947A2ABC9}"/>
              </a:ext>
            </a:extLst>
          </p:cNvPr>
          <p:cNvPicPr>
            <a:picLocks noChangeAspect="1"/>
          </p:cNvPicPr>
          <p:nvPr/>
        </p:nvPicPr>
        <p:blipFill rotWithShape="1">
          <a:blip r:embed="rId2"/>
          <a:srcRect t="3247"/>
          <a:stretch/>
        </p:blipFill>
        <p:spPr>
          <a:xfrm>
            <a:off x="2135560" y="1592796"/>
            <a:ext cx="6768752" cy="2493066"/>
          </a:xfrm>
          <a:prstGeom prst="rect">
            <a:avLst/>
          </a:prstGeom>
        </p:spPr>
      </p:pic>
      <p:sp>
        <p:nvSpPr>
          <p:cNvPr id="5" name="TextBox 4">
            <a:extLst>
              <a:ext uri="{FF2B5EF4-FFF2-40B4-BE49-F238E27FC236}">
                <a16:creationId xmlns:a16="http://schemas.microsoft.com/office/drawing/2014/main" id="{B5E6FA92-1395-AA38-AFAC-699C4F314C27}"/>
              </a:ext>
            </a:extLst>
          </p:cNvPr>
          <p:cNvSpPr txBox="1"/>
          <p:nvPr/>
        </p:nvSpPr>
        <p:spPr>
          <a:xfrm>
            <a:off x="1875665" y="4754110"/>
            <a:ext cx="8172907" cy="830997"/>
          </a:xfrm>
          <a:prstGeom prst="rect">
            <a:avLst/>
          </a:prstGeom>
          <a:noFill/>
        </p:spPr>
        <p:txBody>
          <a:bodyPr wrap="square">
            <a:spAutoFit/>
          </a:bodyPr>
          <a:lstStyle/>
          <a:p>
            <a:pPr marL="285750" indent="-285750">
              <a:buFont typeface="Wingdings" panose="05000000000000000000" pitchFamily="2" charset="2"/>
              <a:buChar char="Ø"/>
            </a:pPr>
            <a:r>
              <a:rPr lang="nl-NL" sz="1600" b="0" i="0" dirty="0">
                <a:solidFill>
                  <a:srgbClr val="595959"/>
                </a:solidFill>
                <a:effectLst/>
              </a:rPr>
              <a:t>Van het totale elektriciteitsgebruik van de </a:t>
            </a:r>
            <a:r>
              <a:rPr lang="nl-NL" sz="1600" b="0" i="0" dirty="0" err="1">
                <a:solidFill>
                  <a:srgbClr val="595959"/>
                </a:solidFill>
                <a:effectLst/>
              </a:rPr>
              <a:t>OK’s</a:t>
            </a:r>
            <a:r>
              <a:rPr lang="nl-NL" sz="1600" b="0" i="0" dirty="0">
                <a:solidFill>
                  <a:srgbClr val="595959"/>
                </a:solidFill>
                <a:effectLst/>
              </a:rPr>
              <a:t> is momenteel 53% groene stroom </a:t>
            </a:r>
          </a:p>
          <a:p>
            <a:pPr marL="285750" indent="-285750">
              <a:buFont typeface="Wingdings" panose="05000000000000000000" pitchFamily="2" charset="2"/>
              <a:buChar char="Ø"/>
            </a:pPr>
            <a:endParaRPr lang="nl-NL" sz="1600" b="0" i="0" dirty="0">
              <a:solidFill>
                <a:srgbClr val="595959"/>
              </a:solidFill>
              <a:effectLst/>
            </a:endParaRPr>
          </a:p>
          <a:p>
            <a:pPr marL="285750" indent="-285750">
              <a:buFont typeface="Wingdings" panose="05000000000000000000" pitchFamily="2" charset="2"/>
              <a:buChar char="Ø"/>
            </a:pPr>
            <a:r>
              <a:rPr lang="nl-NL" sz="1600" b="0" i="0" dirty="0">
                <a:solidFill>
                  <a:srgbClr val="595959"/>
                </a:solidFill>
                <a:effectLst/>
              </a:rPr>
              <a:t>15 ziekenhuizen gebruiken 100% groene stroom</a:t>
            </a:r>
          </a:p>
        </p:txBody>
      </p:sp>
    </p:spTree>
    <p:extLst>
      <p:ext uri="{BB962C8B-B14F-4D97-AF65-F5344CB8AC3E}">
        <p14:creationId xmlns:p14="http://schemas.microsoft.com/office/powerpoint/2010/main" val="63479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2B49203A-57F9-078C-9DE8-A704B1C5158A}"/>
              </a:ext>
            </a:extLst>
          </p:cNvPr>
          <p:cNvSpPr txBox="1">
            <a:spLocks/>
          </p:cNvSpPr>
          <p:nvPr/>
        </p:nvSpPr>
        <p:spPr>
          <a:xfrm>
            <a:off x="874800" y="1099387"/>
            <a:ext cx="10045735" cy="565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j-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Anesthesie</a:t>
            </a:r>
            <a:r>
              <a:rPr lang="en-US" dirty="0"/>
              <a:t>, </a:t>
            </a:r>
            <a:r>
              <a:rPr lang="en-US" dirty="0" err="1"/>
              <a:t>Materialen</a:t>
            </a:r>
            <a:r>
              <a:rPr lang="en-US" dirty="0"/>
              <a:t> &amp; </a:t>
            </a:r>
            <a:r>
              <a:rPr lang="en-US" dirty="0" err="1"/>
              <a:t>Afval</a:t>
            </a:r>
            <a:r>
              <a:rPr lang="en-US" dirty="0"/>
              <a:t>, </a:t>
            </a:r>
            <a:r>
              <a:rPr lang="en-US" dirty="0" err="1"/>
              <a:t>Sterilisatie</a:t>
            </a:r>
            <a:endParaRPr lang="nl-NL" dirty="0"/>
          </a:p>
        </p:txBody>
      </p:sp>
      <p:sp>
        <p:nvSpPr>
          <p:cNvPr id="4" name="TextBox 3">
            <a:extLst>
              <a:ext uri="{FF2B5EF4-FFF2-40B4-BE49-F238E27FC236}">
                <a16:creationId xmlns:a16="http://schemas.microsoft.com/office/drawing/2014/main" id="{7CAD7C19-4002-1B82-08AC-8E67A4538138}"/>
              </a:ext>
            </a:extLst>
          </p:cNvPr>
          <p:cNvSpPr txBox="1"/>
          <p:nvPr/>
        </p:nvSpPr>
        <p:spPr>
          <a:xfrm>
            <a:off x="888528" y="4866060"/>
            <a:ext cx="8442053" cy="1077218"/>
          </a:xfrm>
          <a:prstGeom prst="rect">
            <a:avLst/>
          </a:prstGeom>
          <a:noFill/>
        </p:spPr>
        <p:txBody>
          <a:bodyPr wrap="square">
            <a:spAutoFit/>
          </a:bodyPr>
          <a:lstStyle/>
          <a:p>
            <a:r>
              <a:rPr lang="nl-NL" sz="1600" b="1" dirty="0">
                <a:solidFill>
                  <a:srgbClr val="595959"/>
                </a:solidFill>
              </a:rPr>
              <a:t>Sterilisatie</a:t>
            </a:r>
          </a:p>
          <a:p>
            <a:r>
              <a:rPr lang="nl-NL" sz="1600" u="sng" dirty="0">
                <a:solidFill>
                  <a:srgbClr val="595959"/>
                </a:solidFill>
              </a:rPr>
              <a:t>Advies – verduurzaam de verpakkingsmethode van </a:t>
            </a:r>
            <a:r>
              <a:rPr lang="nl-NL" sz="1600" u="sng" dirty="0" err="1">
                <a:solidFill>
                  <a:srgbClr val="595959"/>
                </a:solidFill>
              </a:rPr>
              <a:t>instrumenttrays</a:t>
            </a:r>
            <a:endParaRPr lang="nl-NL" sz="1600" u="sng" dirty="0">
              <a:solidFill>
                <a:srgbClr val="595959"/>
              </a:solidFill>
            </a:endParaRPr>
          </a:p>
          <a:p>
            <a:r>
              <a:rPr lang="nl-NL" sz="1600" dirty="0">
                <a:solidFill>
                  <a:srgbClr val="595959"/>
                </a:solidFill>
              </a:rPr>
              <a:t>83% van de ziekenhuizen gebruikt blue </a:t>
            </a:r>
            <a:r>
              <a:rPr lang="nl-NL" sz="1600" dirty="0" err="1">
                <a:solidFill>
                  <a:srgbClr val="595959"/>
                </a:solidFill>
              </a:rPr>
              <a:t>wrap</a:t>
            </a:r>
            <a:r>
              <a:rPr lang="nl-NL" sz="1600" dirty="0">
                <a:solidFill>
                  <a:srgbClr val="595959"/>
                </a:solidFill>
              </a:rPr>
              <a:t>, waarvan bijna de helft dit apart inzamelt om het circulair te verwerken.</a:t>
            </a:r>
          </a:p>
        </p:txBody>
      </p:sp>
      <p:sp>
        <p:nvSpPr>
          <p:cNvPr id="5" name="TextBox 4">
            <a:extLst>
              <a:ext uri="{FF2B5EF4-FFF2-40B4-BE49-F238E27FC236}">
                <a16:creationId xmlns:a16="http://schemas.microsoft.com/office/drawing/2014/main" id="{C88C86C5-6680-62B8-C6EA-8BF8FEFDF9DA}"/>
              </a:ext>
            </a:extLst>
          </p:cNvPr>
          <p:cNvSpPr txBox="1"/>
          <p:nvPr/>
        </p:nvSpPr>
        <p:spPr>
          <a:xfrm>
            <a:off x="888528" y="2094040"/>
            <a:ext cx="9167912" cy="1077218"/>
          </a:xfrm>
          <a:prstGeom prst="rect">
            <a:avLst/>
          </a:prstGeom>
          <a:noFill/>
        </p:spPr>
        <p:txBody>
          <a:bodyPr wrap="square">
            <a:spAutoFit/>
          </a:bodyPr>
          <a:lstStyle/>
          <a:p>
            <a:r>
              <a:rPr lang="nl-NL" sz="1600" b="1" dirty="0">
                <a:solidFill>
                  <a:srgbClr val="595959"/>
                </a:solidFill>
              </a:rPr>
              <a:t>A</a:t>
            </a:r>
            <a:r>
              <a:rPr lang="nl-NL" sz="1600" b="1" i="0" dirty="0">
                <a:solidFill>
                  <a:srgbClr val="595959"/>
                </a:solidFill>
                <a:effectLst/>
              </a:rPr>
              <a:t>nesthesie </a:t>
            </a:r>
          </a:p>
          <a:p>
            <a:r>
              <a:rPr lang="nl-NL" sz="1600" u="sng" dirty="0">
                <a:solidFill>
                  <a:srgbClr val="595959"/>
                </a:solidFill>
              </a:rPr>
              <a:t>A</a:t>
            </a:r>
            <a:r>
              <a:rPr lang="nl-NL" sz="1600" i="0" u="sng" dirty="0">
                <a:solidFill>
                  <a:srgbClr val="595959"/>
                </a:solidFill>
                <a:effectLst/>
              </a:rPr>
              <a:t>dvies </a:t>
            </a:r>
            <a:r>
              <a:rPr lang="nl-NL" sz="1600" u="sng" dirty="0">
                <a:solidFill>
                  <a:srgbClr val="595959"/>
                </a:solidFill>
              </a:rPr>
              <a:t>–</a:t>
            </a:r>
            <a:r>
              <a:rPr lang="nl-NL" sz="1600" i="0" u="sng" dirty="0">
                <a:solidFill>
                  <a:srgbClr val="595959"/>
                </a:solidFill>
                <a:effectLst/>
              </a:rPr>
              <a:t> </a:t>
            </a:r>
            <a:r>
              <a:rPr lang="nl-NL" sz="1600" i="0" u="sng" dirty="0" err="1">
                <a:solidFill>
                  <a:srgbClr val="595959"/>
                </a:solidFill>
                <a:effectLst/>
              </a:rPr>
              <a:t>desfluraan</a:t>
            </a:r>
            <a:r>
              <a:rPr lang="nl-NL" sz="1600" i="0" u="sng" dirty="0">
                <a:solidFill>
                  <a:srgbClr val="595959"/>
                </a:solidFill>
                <a:effectLst/>
              </a:rPr>
              <a:t> wordt afgeraden</a:t>
            </a:r>
            <a:endParaRPr lang="nl-NL" sz="1600" u="sng" dirty="0">
              <a:solidFill>
                <a:srgbClr val="595959"/>
              </a:solidFill>
            </a:endParaRPr>
          </a:p>
          <a:p>
            <a:r>
              <a:rPr lang="nl-NL" sz="1600" dirty="0">
                <a:solidFill>
                  <a:srgbClr val="595959"/>
                </a:solidFill>
              </a:rPr>
              <a:t>A</a:t>
            </a:r>
            <a:r>
              <a:rPr lang="nl-NL" sz="1600" b="0" i="0" dirty="0">
                <a:solidFill>
                  <a:srgbClr val="595959"/>
                </a:solidFill>
                <a:effectLst/>
              </a:rPr>
              <a:t>lle </a:t>
            </a:r>
            <a:r>
              <a:rPr lang="nl-NL" sz="1600" b="0" i="0" dirty="0" err="1">
                <a:solidFill>
                  <a:srgbClr val="595959"/>
                </a:solidFill>
                <a:effectLst/>
              </a:rPr>
              <a:t>OK’s</a:t>
            </a:r>
            <a:r>
              <a:rPr lang="nl-NL" sz="1600" b="0" i="0" dirty="0">
                <a:solidFill>
                  <a:srgbClr val="595959"/>
                </a:solidFill>
                <a:effectLst/>
              </a:rPr>
              <a:t> gebruiken nauwelijks of geen </a:t>
            </a:r>
            <a:r>
              <a:rPr lang="nl-NL" sz="1600" b="0" i="0" dirty="0" err="1">
                <a:solidFill>
                  <a:srgbClr val="595959"/>
                </a:solidFill>
                <a:effectLst/>
              </a:rPr>
              <a:t>desfluraan</a:t>
            </a:r>
            <a:r>
              <a:rPr lang="nl-NL" sz="1600" b="0" i="0" dirty="0">
                <a:solidFill>
                  <a:srgbClr val="595959"/>
                </a:solidFill>
                <a:effectLst/>
              </a:rPr>
              <a:t> meer, met uitzondering van 1 OK die het nog inzet bij kinderen.  </a:t>
            </a:r>
          </a:p>
        </p:txBody>
      </p:sp>
      <p:sp>
        <p:nvSpPr>
          <p:cNvPr id="7" name="TextBox 6">
            <a:extLst>
              <a:ext uri="{FF2B5EF4-FFF2-40B4-BE49-F238E27FC236}">
                <a16:creationId xmlns:a16="http://schemas.microsoft.com/office/drawing/2014/main" id="{F43BC776-D8DB-F31C-4218-62B530D6CDF6}"/>
              </a:ext>
            </a:extLst>
          </p:cNvPr>
          <p:cNvSpPr txBox="1"/>
          <p:nvPr/>
        </p:nvSpPr>
        <p:spPr>
          <a:xfrm>
            <a:off x="900132" y="3480050"/>
            <a:ext cx="8760263" cy="1077218"/>
          </a:xfrm>
          <a:prstGeom prst="rect">
            <a:avLst/>
          </a:prstGeom>
          <a:noFill/>
        </p:spPr>
        <p:txBody>
          <a:bodyPr wrap="square">
            <a:spAutoFit/>
          </a:bodyPr>
          <a:lstStyle/>
          <a:p>
            <a:r>
              <a:rPr lang="nl-NL" sz="1600" b="1" dirty="0">
                <a:solidFill>
                  <a:srgbClr val="595959"/>
                </a:solidFill>
              </a:rPr>
              <a:t>Materialen &amp; afval</a:t>
            </a:r>
          </a:p>
          <a:p>
            <a:r>
              <a:rPr lang="nl-NL" sz="1600" u="sng" dirty="0">
                <a:solidFill>
                  <a:srgbClr val="595959"/>
                </a:solidFill>
              </a:rPr>
              <a:t>Advies – stap over naar </a:t>
            </a:r>
            <a:r>
              <a:rPr lang="nl-NL" sz="1600" u="sng" dirty="0" err="1">
                <a:solidFill>
                  <a:srgbClr val="595959"/>
                </a:solidFill>
              </a:rPr>
              <a:t>reusable</a:t>
            </a:r>
            <a:r>
              <a:rPr lang="nl-NL" sz="1600" u="sng" dirty="0">
                <a:solidFill>
                  <a:srgbClr val="595959"/>
                </a:solidFill>
              </a:rPr>
              <a:t> </a:t>
            </a:r>
          </a:p>
          <a:p>
            <a:r>
              <a:rPr lang="nl-NL" sz="1600" dirty="0">
                <a:solidFill>
                  <a:srgbClr val="595959"/>
                </a:solidFill>
              </a:rPr>
              <a:t>Nog geen ziekenhuizen die herbruikbaar afdekmateriaal gebruiken. Eén ziekenhuis bezig met inventarisatie voor pilot met herbruikbaar afdekmateriaal. </a:t>
            </a:r>
          </a:p>
        </p:txBody>
      </p:sp>
    </p:spTree>
    <p:extLst>
      <p:ext uri="{BB962C8B-B14F-4D97-AF65-F5344CB8AC3E}">
        <p14:creationId xmlns:p14="http://schemas.microsoft.com/office/powerpoint/2010/main" val="12735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4AD679-CD35-E451-856C-B479554DA839}"/>
              </a:ext>
            </a:extLst>
          </p:cNvPr>
          <p:cNvSpPr>
            <a:spLocks noGrp="1"/>
          </p:cNvSpPr>
          <p:nvPr>
            <p:ph idx="13"/>
          </p:nvPr>
        </p:nvSpPr>
        <p:spPr/>
        <p:txBody>
          <a:bodyPr/>
          <a:lstStyle/>
          <a:p>
            <a:r>
              <a:rPr lang="en-US" dirty="0" err="1"/>
              <a:t>Waarom</a:t>
            </a:r>
            <a:r>
              <a:rPr lang="en-US" dirty="0"/>
              <a:t> is de Barometer </a:t>
            </a:r>
            <a:r>
              <a:rPr lang="en-US" dirty="0" err="1"/>
              <a:t>voor</a:t>
            </a:r>
            <a:r>
              <a:rPr lang="en-US" dirty="0"/>
              <a:t> </a:t>
            </a:r>
            <a:r>
              <a:rPr lang="en-US" dirty="0" err="1"/>
              <a:t>jullie</a:t>
            </a:r>
            <a:r>
              <a:rPr lang="en-US" dirty="0"/>
              <a:t> van </a:t>
            </a:r>
            <a:r>
              <a:rPr lang="en-US" dirty="0" err="1"/>
              <a:t>belang</a:t>
            </a:r>
            <a:r>
              <a:rPr lang="en-US" dirty="0"/>
              <a:t>?</a:t>
            </a:r>
            <a:endParaRPr lang="nl-NL" dirty="0"/>
          </a:p>
        </p:txBody>
      </p:sp>
      <p:sp>
        <p:nvSpPr>
          <p:cNvPr id="2" name="Content Placeholder 3">
            <a:extLst>
              <a:ext uri="{FF2B5EF4-FFF2-40B4-BE49-F238E27FC236}">
                <a16:creationId xmlns:a16="http://schemas.microsoft.com/office/drawing/2014/main" id="{6162816F-3DAA-008C-2C76-4DCC2F68A0FF}"/>
              </a:ext>
            </a:extLst>
          </p:cNvPr>
          <p:cNvSpPr txBox="1">
            <a:spLocks/>
          </p:cNvSpPr>
          <p:nvPr/>
        </p:nvSpPr>
        <p:spPr>
          <a:xfrm>
            <a:off x="870880" y="1772816"/>
            <a:ext cx="10153651" cy="18630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95959"/>
                </a:solidFill>
                <a:latin typeface="+mn-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4048" lvl="2"/>
            <a:endParaRPr lang="nl-NL" dirty="0"/>
          </a:p>
          <a:p>
            <a:pPr marL="0" lvl="1" indent="0">
              <a:buNone/>
            </a:pPr>
            <a:r>
              <a:rPr lang="nl-NL" sz="1600" b="1" dirty="0"/>
              <a:t>Informeren van hoger management, milieucoördinatoren of bestuur </a:t>
            </a:r>
          </a:p>
          <a:p>
            <a:pPr marL="0" lvl="1" indent="0">
              <a:buNone/>
            </a:pPr>
            <a:r>
              <a:rPr lang="nl-NL" sz="1600" dirty="0"/>
              <a:t>Dit kan helpen bij het verkrijgen van steun en middelen voor verdere verduurzamingsinitiatieven.</a:t>
            </a:r>
          </a:p>
          <a:p>
            <a:pPr lvl="1"/>
            <a:endParaRPr lang="nl-NL" sz="1600" dirty="0"/>
          </a:p>
          <a:p>
            <a:pPr marL="0" lvl="1" indent="0">
              <a:buNone/>
            </a:pPr>
            <a:r>
              <a:rPr lang="nl-NL" sz="1600" b="1" dirty="0"/>
              <a:t>Gebruik als nulmeting</a:t>
            </a:r>
          </a:p>
          <a:p>
            <a:pPr marL="0" lvl="1" indent="0">
              <a:buNone/>
            </a:pPr>
            <a:r>
              <a:rPr lang="nl-NL" sz="1600" dirty="0"/>
              <a:t>Door deel te nemen aan de Barometer kunnen ziekenhuizen hun uitgangspunt vaststellen en vervolgens verbeteringen op lange termijn in kaart brengen.</a:t>
            </a:r>
          </a:p>
          <a:p>
            <a:pPr lvl="1"/>
            <a:endParaRPr lang="nl-NL" sz="1600" dirty="0"/>
          </a:p>
          <a:p>
            <a:pPr marL="0" lvl="1" indent="0">
              <a:buNone/>
            </a:pPr>
            <a:r>
              <a:rPr lang="nl-NL" sz="1600" b="1" dirty="0"/>
              <a:t>Identificeren van best </a:t>
            </a:r>
            <a:r>
              <a:rPr lang="nl-NL" sz="1600" b="1" dirty="0" err="1"/>
              <a:t>practices</a:t>
            </a:r>
            <a:r>
              <a:rPr lang="nl-NL" sz="1600" b="1" dirty="0"/>
              <a:t> </a:t>
            </a:r>
          </a:p>
          <a:p>
            <a:pPr marL="0" lvl="1" indent="0">
              <a:buNone/>
            </a:pPr>
            <a:r>
              <a:rPr lang="nl-NL" sz="1600" dirty="0"/>
              <a:t>Dit biedt de mogelijkheid voor ziekenhuizen om van elkaar te leren en succesvolle strategieën voor duurzaamheid te implementeren die elders effectief zijn gebleken.</a:t>
            </a:r>
          </a:p>
          <a:p>
            <a:pPr lvl="1"/>
            <a:endParaRPr lang="nl-NL" sz="1600" dirty="0"/>
          </a:p>
          <a:p>
            <a:pPr marL="0" lvl="1" indent="0">
              <a:buNone/>
            </a:pPr>
            <a:r>
              <a:rPr lang="nl-NL" sz="1600" b="1" dirty="0"/>
              <a:t>Onderlinge verbindingen</a:t>
            </a:r>
          </a:p>
          <a:p>
            <a:pPr marL="0" lvl="1" indent="0">
              <a:buNone/>
            </a:pPr>
            <a:r>
              <a:rPr lang="nl-NL" sz="1600" dirty="0"/>
              <a:t>Dit kan leiden tot een netwerk van ziekenhuizen die samenwerken om hun duurzaamheidsinspanningen te versterken en te versnellen.</a:t>
            </a:r>
          </a:p>
          <a:p>
            <a:pPr lvl="1"/>
            <a:endParaRPr lang="nl-NL" sz="1600" dirty="0"/>
          </a:p>
          <a:p>
            <a:pPr marL="355600" lvl="4" indent="0">
              <a:buFont typeface="Arial" panose="020B0604020202020204" pitchFamily="34" charset="0"/>
              <a:buNone/>
            </a:pPr>
            <a:endParaRPr lang="nl-NL" sz="1400" dirty="0"/>
          </a:p>
        </p:txBody>
      </p:sp>
    </p:spTree>
    <p:extLst>
      <p:ext uri="{BB962C8B-B14F-4D97-AF65-F5344CB8AC3E}">
        <p14:creationId xmlns:p14="http://schemas.microsoft.com/office/powerpoint/2010/main" val="103790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FFDA631-705C-412D-91F5-5C14B359A7DF}"/>
              </a:ext>
            </a:extLst>
          </p:cNvPr>
          <p:cNvSpPr>
            <a:spLocks noGrp="1"/>
          </p:cNvSpPr>
          <p:nvPr>
            <p:ph idx="14"/>
          </p:nvPr>
        </p:nvSpPr>
        <p:spPr>
          <a:xfrm>
            <a:off x="839416" y="2708920"/>
            <a:ext cx="10153651" cy="565417"/>
          </a:xfrm>
        </p:spPr>
        <p:txBody>
          <a:bodyPr/>
          <a:lstStyle/>
          <a:p>
            <a:pPr algn="ctr"/>
            <a:r>
              <a:rPr lang="en-US" dirty="0"/>
              <a:t>barometer@degroeneok.nl</a:t>
            </a:r>
          </a:p>
          <a:p>
            <a:pPr algn="ctr"/>
            <a:endParaRPr lang="en-US" dirty="0"/>
          </a:p>
          <a:p>
            <a:pPr algn="ctr"/>
            <a:r>
              <a:rPr lang="en-US" dirty="0"/>
              <a:t>www.degroeneok.nl</a:t>
            </a:r>
          </a:p>
          <a:p>
            <a:pPr algn="ctr"/>
            <a:endParaRPr lang="nl-NL" dirty="0"/>
          </a:p>
        </p:txBody>
      </p:sp>
      <p:pic>
        <p:nvPicPr>
          <p:cNvPr id="8" name="Picture 10">
            <a:extLst>
              <a:ext uri="{FF2B5EF4-FFF2-40B4-BE49-F238E27FC236}">
                <a16:creationId xmlns:a16="http://schemas.microsoft.com/office/drawing/2014/main" id="{E8444378-3051-41E7-A35B-2A3B076D6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388" y="5553236"/>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58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5">
            <a:extLst>
              <a:ext uri="{FF2B5EF4-FFF2-40B4-BE49-F238E27FC236}">
                <a16:creationId xmlns:a16="http://schemas.microsoft.com/office/drawing/2014/main" id="{ACDFAE99-FF59-4D98-2540-C560F62DF739}"/>
              </a:ext>
            </a:extLst>
          </p:cNvPr>
          <p:cNvGraphicFramePr>
            <a:graphicFrameLocks noGrp="1"/>
          </p:cNvGraphicFramePr>
          <p:nvPr>
            <p:extLst>
              <p:ext uri="{D42A27DB-BD31-4B8C-83A1-F6EECF244321}">
                <p14:modId xmlns:p14="http://schemas.microsoft.com/office/powerpoint/2010/main" val="4093706685"/>
              </p:ext>
            </p:extLst>
          </p:nvPr>
        </p:nvGraphicFramePr>
        <p:xfrm>
          <a:off x="2143125" y="1600200"/>
          <a:ext cx="7905750" cy="3962400"/>
        </p:xfrm>
        <a:graphic>
          <a:graphicData uri="http://schemas.openxmlformats.org/drawingml/2006/table">
            <a:tbl>
              <a:tblPr firstRow="1" firstCol="1" bandRow="1">
                <a:tableStyleId>{2D5ABB26-0587-4C30-8999-92F81FD0307C}</a:tableStyleId>
              </a:tblPr>
              <a:tblGrid>
                <a:gridCol w="4273636">
                  <a:extLst>
                    <a:ext uri="{9D8B030D-6E8A-4147-A177-3AD203B41FA5}">
                      <a16:colId xmlns:a16="http://schemas.microsoft.com/office/drawing/2014/main" val="20000"/>
                    </a:ext>
                  </a:extLst>
                </a:gridCol>
                <a:gridCol w="3632114">
                  <a:extLst>
                    <a:ext uri="{9D8B030D-6E8A-4147-A177-3AD203B41FA5}">
                      <a16:colId xmlns:a16="http://schemas.microsoft.com/office/drawing/2014/main" val="20001"/>
                    </a:ext>
                  </a:extLst>
                </a:gridCol>
              </a:tblGrid>
              <a:tr h="793377">
                <a:tc>
                  <a:txBody>
                    <a:bodyPr/>
                    <a:lstStyle/>
                    <a:p>
                      <a:pPr>
                        <a:spcAft>
                          <a:spcPts val="0"/>
                        </a:spcAft>
                      </a:pPr>
                      <a:r>
                        <a:rPr lang="nl-NL" sz="1600" dirty="0">
                          <a:effectLst/>
                        </a:rPr>
                        <a:t>(potentiële) belangenverstrengeling</a:t>
                      </a:r>
                      <a:endParaRPr lang="nl-NL" sz="16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600" dirty="0">
                          <a:effectLst/>
                        </a:rPr>
                        <a:t>Geen</a:t>
                      </a:r>
                      <a:endParaRPr lang="nl-NL" sz="16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7123">
                <a:tc>
                  <a:txBody>
                    <a:bodyPr/>
                    <a:lstStyle/>
                    <a:p>
                      <a:pPr>
                        <a:spcAft>
                          <a:spcPts val="0"/>
                        </a:spcAft>
                      </a:pPr>
                      <a:r>
                        <a:rPr lang="nl-NL" sz="1600" dirty="0">
                          <a:effectLst/>
                        </a:rPr>
                        <a:t>Voor bijeenkomst mogelijk relevante relaties met bedrijven</a:t>
                      </a:r>
                      <a:endParaRPr lang="nl-NL" sz="16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600" dirty="0">
                          <a:effectLst/>
                        </a:rPr>
                        <a:t>Geen</a:t>
                      </a:r>
                      <a:endParaRPr lang="nl-NL" sz="16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51900">
                <a:tc>
                  <a:txBody>
                    <a:bodyPr/>
                    <a:lstStyle/>
                    <a:p>
                      <a:pPr marL="342900" lvl="0" indent="-342900">
                        <a:spcAft>
                          <a:spcPts val="0"/>
                        </a:spcAft>
                        <a:buFont typeface="Symbol"/>
                        <a:buChar char=""/>
                      </a:pPr>
                      <a:r>
                        <a:rPr lang="nl-NL" sz="1600" dirty="0">
                          <a:effectLst/>
                        </a:rPr>
                        <a:t>Sponsoring of onderzoeksgeld</a:t>
                      </a:r>
                    </a:p>
                    <a:p>
                      <a:pPr marL="342900" lvl="0" indent="-342900">
                        <a:spcAft>
                          <a:spcPts val="0"/>
                        </a:spcAft>
                        <a:buFont typeface="Symbol"/>
                        <a:buChar char=""/>
                      </a:pPr>
                      <a:r>
                        <a:rPr lang="nl-NL" sz="1600" dirty="0">
                          <a:effectLst/>
                        </a:rPr>
                        <a:t>Honorarium of andere (financiële) vergoeding</a:t>
                      </a:r>
                      <a:endParaRPr lang="nl-NL" sz="1600" baseline="0" dirty="0">
                        <a:effectLst/>
                      </a:endParaRPr>
                    </a:p>
                    <a:p>
                      <a:pPr marL="342900" lvl="0" indent="-342900">
                        <a:spcAft>
                          <a:spcPts val="0"/>
                        </a:spcAft>
                        <a:buFont typeface="Symbol"/>
                        <a:buChar char=""/>
                      </a:pPr>
                      <a:r>
                        <a:rPr lang="nl-NL" sz="1600" dirty="0">
                          <a:effectLst/>
                        </a:rPr>
                        <a:t>Aandeelhouder</a:t>
                      </a:r>
                    </a:p>
                    <a:p>
                      <a:pPr marL="342900" lvl="0" indent="-342900">
                        <a:spcAft>
                          <a:spcPts val="0"/>
                        </a:spcAft>
                        <a:buFont typeface="Symbol"/>
                        <a:buChar char=""/>
                      </a:pPr>
                      <a:r>
                        <a:rPr lang="nl-NL" sz="1600" dirty="0">
                          <a:effectLst/>
                        </a:rPr>
                        <a:t>Andere relatie, namelijk …</a:t>
                      </a:r>
                      <a:endParaRPr lang="nl-NL" sz="1600" dirty="0">
                        <a:effectLst/>
                        <a:latin typeface="Calibri"/>
                        <a:ea typeface="Calibri"/>
                        <a:cs typeface="Times New Roman"/>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600" dirty="0">
                          <a:effectLst/>
                        </a:rPr>
                        <a:t> </a:t>
                      </a:r>
                    </a:p>
                    <a:p>
                      <a:pPr>
                        <a:spcAft>
                          <a:spcPts val="0"/>
                        </a:spcAft>
                      </a:pPr>
                      <a:r>
                        <a:rPr lang="nl-NL" sz="1600" dirty="0">
                          <a:effectLst/>
                          <a:sym typeface="Symbol"/>
                        </a:rPr>
                        <a:t> Financiering vanuit VWS </a:t>
                      </a:r>
                      <a:endParaRPr lang="nl-NL" sz="1600" dirty="0">
                        <a:effectLst/>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6858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125812-FDF7-4348-9D65-BE5C3CD35567}"/>
              </a:ext>
            </a:extLst>
          </p:cNvPr>
          <p:cNvPicPr>
            <a:picLocks noChangeAspect="1"/>
          </p:cNvPicPr>
          <p:nvPr/>
        </p:nvPicPr>
        <p:blipFill>
          <a:blip r:embed="rId3"/>
          <a:stretch>
            <a:fillRect/>
          </a:stretch>
        </p:blipFill>
        <p:spPr>
          <a:xfrm>
            <a:off x="10668508" y="188640"/>
            <a:ext cx="1213497" cy="1065284"/>
          </a:xfrm>
          <a:prstGeom prst="rect">
            <a:avLst/>
          </a:prstGeom>
          <a:ln w="60325">
            <a:solidFill>
              <a:srgbClr val="92D050"/>
            </a:solidFill>
          </a:ln>
        </p:spPr>
      </p:pic>
      <p:pic>
        <p:nvPicPr>
          <p:cNvPr id="11" name="Picture 10">
            <a:extLst>
              <a:ext uri="{FF2B5EF4-FFF2-40B4-BE49-F238E27FC236}">
                <a16:creationId xmlns:a16="http://schemas.microsoft.com/office/drawing/2014/main" id="{C1D32F47-4D30-40DA-9B20-3FBBD4B301CF}"/>
              </a:ext>
            </a:extLst>
          </p:cNvPr>
          <p:cNvPicPr>
            <a:picLocks noChangeAspect="1"/>
          </p:cNvPicPr>
          <p:nvPr/>
        </p:nvPicPr>
        <p:blipFill>
          <a:blip r:embed="rId4"/>
          <a:stretch>
            <a:fillRect/>
          </a:stretch>
        </p:blipFill>
        <p:spPr>
          <a:xfrm>
            <a:off x="605502" y="2737475"/>
            <a:ext cx="1897113" cy="679668"/>
          </a:xfrm>
          <a:prstGeom prst="rect">
            <a:avLst/>
          </a:prstGeom>
        </p:spPr>
      </p:pic>
      <p:pic>
        <p:nvPicPr>
          <p:cNvPr id="12" name="Picture 11">
            <a:extLst>
              <a:ext uri="{FF2B5EF4-FFF2-40B4-BE49-F238E27FC236}">
                <a16:creationId xmlns:a16="http://schemas.microsoft.com/office/drawing/2014/main" id="{5EA5179A-166D-461F-90FD-BCD2C8D73AC5}"/>
              </a:ext>
            </a:extLst>
          </p:cNvPr>
          <p:cNvPicPr>
            <a:picLocks noChangeAspect="1"/>
          </p:cNvPicPr>
          <p:nvPr/>
        </p:nvPicPr>
        <p:blipFill>
          <a:blip r:embed="rId5"/>
          <a:stretch>
            <a:fillRect/>
          </a:stretch>
        </p:blipFill>
        <p:spPr>
          <a:xfrm>
            <a:off x="616127" y="4071616"/>
            <a:ext cx="1905665" cy="679668"/>
          </a:xfrm>
          <a:prstGeom prst="rect">
            <a:avLst/>
          </a:prstGeom>
        </p:spPr>
      </p:pic>
      <p:pic>
        <p:nvPicPr>
          <p:cNvPr id="13" name="Picture 12">
            <a:extLst>
              <a:ext uri="{FF2B5EF4-FFF2-40B4-BE49-F238E27FC236}">
                <a16:creationId xmlns:a16="http://schemas.microsoft.com/office/drawing/2014/main" id="{EDBA8600-5127-4962-A854-D5FF364D18AC}"/>
              </a:ext>
            </a:extLst>
          </p:cNvPr>
          <p:cNvPicPr>
            <a:picLocks noChangeAspect="1"/>
          </p:cNvPicPr>
          <p:nvPr/>
        </p:nvPicPr>
        <p:blipFill>
          <a:blip r:embed="rId6"/>
          <a:stretch>
            <a:fillRect/>
          </a:stretch>
        </p:blipFill>
        <p:spPr>
          <a:xfrm>
            <a:off x="677510" y="1974085"/>
            <a:ext cx="2516655" cy="613031"/>
          </a:xfrm>
          <a:prstGeom prst="rect">
            <a:avLst/>
          </a:prstGeom>
        </p:spPr>
      </p:pic>
      <p:pic>
        <p:nvPicPr>
          <p:cNvPr id="5" name="Picture 4">
            <a:extLst>
              <a:ext uri="{FF2B5EF4-FFF2-40B4-BE49-F238E27FC236}">
                <a16:creationId xmlns:a16="http://schemas.microsoft.com/office/drawing/2014/main" id="{47FA5FEA-B8B0-4579-A557-3280C1A38B59}"/>
              </a:ext>
            </a:extLst>
          </p:cNvPr>
          <p:cNvPicPr>
            <a:picLocks noChangeAspect="1"/>
          </p:cNvPicPr>
          <p:nvPr/>
        </p:nvPicPr>
        <p:blipFill rotWithShape="1">
          <a:blip r:embed="rId7"/>
          <a:srcRect t="27894" b="26927"/>
          <a:stretch/>
        </p:blipFill>
        <p:spPr>
          <a:xfrm>
            <a:off x="695400" y="3212976"/>
            <a:ext cx="2898434" cy="916646"/>
          </a:xfrm>
          <a:prstGeom prst="rect">
            <a:avLst/>
          </a:prstGeom>
        </p:spPr>
      </p:pic>
      <p:pic>
        <p:nvPicPr>
          <p:cNvPr id="4" name="Picture 3">
            <a:extLst>
              <a:ext uri="{FF2B5EF4-FFF2-40B4-BE49-F238E27FC236}">
                <a16:creationId xmlns:a16="http://schemas.microsoft.com/office/drawing/2014/main" id="{AAE5FDD3-E161-3018-4220-FEC4EED42C71}"/>
              </a:ext>
            </a:extLst>
          </p:cNvPr>
          <p:cNvPicPr>
            <a:picLocks noChangeAspect="1"/>
          </p:cNvPicPr>
          <p:nvPr/>
        </p:nvPicPr>
        <p:blipFill>
          <a:blip r:embed="rId8"/>
          <a:stretch>
            <a:fillRect/>
          </a:stretch>
        </p:blipFill>
        <p:spPr>
          <a:xfrm>
            <a:off x="439507" y="4988262"/>
            <a:ext cx="2686275" cy="1077868"/>
          </a:xfrm>
          <a:prstGeom prst="rect">
            <a:avLst/>
          </a:prstGeom>
        </p:spPr>
      </p:pic>
      <p:sp>
        <p:nvSpPr>
          <p:cNvPr id="9" name="Text Placeholder 2">
            <a:extLst>
              <a:ext uri="{FF2B5EF4-FFF2-40B4-BE49-F238E27FC236}">
                <a16:creationId xmlns:a16="http://schemas.microsoft.com/office/drawing/2014/main" id="{8BE329B1-4A64-B0BB-2835-EFE56D5B3674}"/>
              </a:ext>
            </a:extLst>
          </p:cNvPr>
          <p:cNvSpPr txBox="1">
            <a:spLocks/>
          </p:cNvSpPr>
          <p:nvPr/>
        </p:nvSpPr>
        <p:spPr>
          <a:xfrm>
            <a:off x="5060455" y="548680"/>
            <a:ext cx="5677321" cy="4288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95959"/>
                </a:solidFill>
                <a:latin typeface="+mn-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endParaRPr lang="en-US" sz="1600" dirty="0"/>
          </a:p>
          <a:p>
            <a:r>
              <a:rPr lang="nl-NL" sz="1600" b="1" dirty="0"/>
              <a:t>Het Team</a:t>
            </a:r>
          </a:p>
          <a:p>
            <a:pPr algn="l"/>
            <a:endParaRPr lang="nl-NL" sz="1600" b="1" i="0" dirty="0">
              <a:solidFill>
                <a:srgbClr val="18B3A7"/>
              </a:solidFill>
              <a:effectLst/>
              <a:latin typeface="sofia-pro"/>
            </a:endParaRPr>
          </a:p>
          <a:p>
            <a:pPr algn="l"/>
            <a:r>
              <a:rPr lang="nl-NL" sz="1600" b="1" i="0" dirty="0">
                <a:solidFill>
                  <a:srgbClr val="18B3A7"/>
                </a:solidFill>
                <a:effectLst/>
                <a:latin typeface="sofia-pro"/>
              </a:rPr>
              <a:t>Kim van Nieuwenhuizen, </a:t>
            </a:r>
            <a:r>
              <a:rPr lang="nl-NL" sz="1600" b="0" i="0" dirty="0">
                <a:effectLst/>
                <a:latin typeface="sofia-pro"/>
              </a:rPr>
              <a:t>arts-onderzoeker, LUMC</a:t>
            </a:r>
          </a:p>
          <a:p>
            <a:pPr algn="l"/>
            <a:endParaRPr lang="nl-NL" sz="1600" b="1" i="0" dirty="0">
              <a:solidFill>
                <a:srgbClr val="18B3A7"/>
              </a:solidFill>
              <a:effectLst/>
              <a:latin typeface="sofia-pro"/>
            </a:endParaRPr>
          </a:p>
          <a:p>
            <a:pPr algn="l"/>
            <a:endParaRPr lang="nl-NL" sz="1600" b="1" i="0" dirty="0">
              <a:solidFill>
                <a:srgbClr val="18B3A7"/>
              </a:solidFill>
              <a:effectLst/>
              <a:latin typeface="sofia-pro"/>
            </a:endParaRPr>
          </a:p>
          <a:p>
            <a:pPr algn="l"/>
            <a:r>
              <a:rPr lang="nl-NL" sz="1600" b="1" i="0" dirty="0">
                <a:solidFill>
                  <a:srgbClr val="18B3A7"/>
                </a:solidFill>
                <a:effectLst/>
                <a:latin typeface="sofia-pro"/>
              </a:rPr>
              <a:t>Julia Borgers, </a:t>
            </a:r>
            <a:r>
              <a:rPr lang="nl-NL" sz="1600" b="0" i="0" dirty="0">
                <a:effectLst/>
                <a:latin typeface="sofia-pro"/>
              </a:rPr>
              <a:t>onderzoeker, Radboud Universiteit</a:t>
            </a:r>
          </a:p>
          <a:p>
            <a:pPr algn="l"/>
            <a:endParaRPr lang="nl-NL" sz="1600" b="1" i="0" dirty="0">
              <a:solidFill>
                <a:srgbClr val="18B3A7"/>
              </a:solidFill>
              <a:effectLst/>
              <a:latin typeface="sofia-pro"/>
            </a:endParaRPr>
          </a:p>
          <a:p>
            <a:pPr algn="l"/>
            <a:endParaRPr lang="nl-NL" sz="1600" b="1" i="0" dirty="0">
              <a:solidFill>
                <a:srgbClr val="18B3A7"/>
              </a:solidFill>
              <a:effectLst/>
              <a:latin typeface="sofia-pro"/>
            </a:endParaRPr>
          </a:p>
          <a:p>
            <a:pPr algn="l"/>
            <a:r>
              <a:rPr lang="nl-NL" sz="1600" b="1" i="0" dirty="0">
                <a:solidFill>
                  <a:srgbClr val="18B3A7"/>
                </a:solidFill>
                <a:effectLst/>
                <a:latin typeface="sofia-pro"/>
              </a:rPr>
              <a:t>Hans </a:t>
            </a:r>
            <a:r>
              <a:rPr lang="nl-NL" sz="1600" b="1" i="0" dirty="0" err="1">
                <a:solidFill>
                  <a:srgbClr val="18B3A7"/>
                </a:solidFill>
                <a:effectLst/>
                <a:latin typeface="sofia-pro"/>
              </a:rPr>
              <a:t>Friedericy</a:t>
            </a:r>
            <a:r>
              <a:rPr lang="nl-NL" sz="1600" b="1" dirty="0">
                <a:solidFill>
                  <a:srgbClr val="18B3A7"/>
                </a:solidFill>
                <a:latin typeface="sofia-pro"/>
              </a:rPr>
              <a:t>, </a:t>
            </a:r>
            <a:r>
              <a:rPr lang="nl-NL" sz="1600" b="0" i="0" dirty="0">
                <a:effectLst/>
                <a:latin typeface="sofia-pro"/>
              </a:rPr>
              <a:t>anesthesioloog, LUMC</a:t>
            </a:r>
          </a:p>
          <a:p>
            <a:pPr algn="l"/>
            <a:endParaRPr lang="nl-NL" sz="1600" b="1" i="0" dirty="0">
              <a:solidFill>
                <a:srgbClr val="18B3A7"/>
              </a:solidFill>
              <a:effectLst/>
              <a:latin typeface="sofia-pro"/>
            </a:endParaRPr>
          </a:p>
          <a:p>
            <a:pPr algn="l"/>
            <a:endParaRPr lang="nl-NL" sz="1600" b="1" i="0" dirty="0">
              <a:solidFill>
                <a:srgbClr val="18B3A7"/>
              </a:solidFill>
              <a:effectLst/>
              <a:latin typeface="sofia-pro"/>
            </a:endParaRPr>
          </a:p>
          <a:p>
            <a:pPr algn="l"/>
            <a:r>
              <a:rPr lang="nl-NL" sz="1600" b="1" i="0" dirty="0">
                <a:solidFill>
                  <a:srgbClr val="18B3A7"/>
                </a:solidFill>
                <a:effectLst/>
                <a:latin typeface="sofia-pro"/>
              </a:rPr>
              <a:t>Prof. dr. </a:t>
            </a:r>
            <a:r>
              <a:rPr lang="nl-NL" sz="1600" b="1" i="0" dirty="0" err="1">
                <a:solidFill>
                  <a:srgbClr val="18B3A7"/>
                </a:solidFill>
                <a:effectLst/>
                <a:latin typeface="sofia-pro"/>
              </a:rPr>
              <a:t>Kristina</a:t>
            </a:r>
            <a:r>
              <a:rPr lang="nl-NL" sz="1600" b="1" i="0" dirty="0">
                <a:solidFill>
                  <a:srgbClr val="18B3A7"/>
                </a:solidFill>
                <a:effectLst/>
                <a:latin typeface="sofia-pro"/>
              </a:rPr>
              <a:t> </a:t>
            </a:r>
            <a:r>
              <a:rPr lang="nl-NL" sz="1600" b="1" i="0" dirty="0" err="1">
                <a:solidFill>
                  <a:srgbClr val="18B3A7"/>
                </a:solidFill>
                <a:effectLst/>
                <a:latin typeface="sofia-pro"/>
              </a:rPr>
              <a:t>Lauche</a:t>
            </a:r>
            <a:r>
              <a:rPr lang="nl-NL" sz="1600" b="1" dirty="0">
                <a:solidFill>
                  <a:srgbClr val="18B3A7"/>
                </a:solidFill>
                <a:latin typeface="sofia-pro"/>
              </a:rPr>
              <a:t>, </a:t>
            </a:r>
            <a:r>
              <a:rPr lang="nl-NL" sz="1600" b="0" i="0" dirty="0">
                <a:effectLst/>
                <a:latin typeface="sofia-pro"/>
              </a:rPr>
              <a:t>Radboud Universiteit</a:t>
            </a:r>
          </a:p>
          <a:p>
            <a:pPr algn="l"/>
            <a:endParaRPr lang="nl-NL" sz="1600" b="0" i="0" dirty="0">
              <a:effectLst/>
              <a:latin typeface="sofia-pro"/>
            </a:endParaRPr>
          </a:p>
          <a:p>
            <a:pPr algn="l"/>
            <a:endParaRPr lang="nl-NL" sz="1600" b="1" i="0" dirty="0">
              <a:solidFill>
                <a:srgbClr val="18B3A7"/>
              </a:solidFill>
              <a:effectLst/>
              <a:latin typeface="sofia-pro"/>
            </a:endParaRPr>
          </a:p>
          <a:p>
            <a:pPr algn="l"/>
            <a:r>
              <a:rPr lang="nl-NL" sz="1600" b="1" i="0" dirty="0">
                <a:solidFill>
                  <a:srgbClr val="18B3A7"/>
                </a:solidFill>
                <a:effectLst/>
                <a:latin typeface="sofia-pro"/>
              </a:rPr>
              <a:t>Prof. dr. Frank Willem Jansen, </a:t>
            </a:r>
            <a:r>
              <a:rPr lang="nl-NL" sz="1600" b="0" i="0" dirty="0">
                <a:effectLst/>
                <a:latin typeface="sofia-pro"/>
              </a:rPr>
              <a:t>gynaecoloog </a:t>
            </a:r>
            <a:r>
              <a:rPr lang="nl-NL" sz="1600" b="0" i="0" dirty="0" err="1">
                <a:effectLst/>
                <a:latin typeface="sofia-pro"/>
              </a:rPr>
              <a:t>n.p</a:t>
            </a:r>
            <a:r>
              <a:rPr lang="nl-NL" sz="1600" b="0" i="0" dirty="0">
                <a:effectLst/>
                <a:latin typeface="sofia-pro"/>
              </a:rPr>
              <a:t>., LUMC</a:t>
            </a:r>
          </a:p>
          <a:p>
            <a:pPr algn="l"/>
            <a:endParaRPr lang="nl-NL" sz="900" b="0" i="0" dirty="0">
              <a:effectLst/>
              <a:latin typeface="sofia-pro"/>
            </a:endParaRPr>
          </a:p>
          <a:p>
            <a:pPr algn="l"/>
            <a:endParaRPr lang="nl-NL" sz="1050" b="0" i="0" dirty="0">
              <a:effectLst/>
              <a:latin typeface="sofia-pro"/>
            </a:endParaRPr>
          </a:p>
          <a:p>
            <a:pPr algn="l"/>
            <a:endParaRPr lang="nl-NL" sz="1200" b="0" i="0" dirty="0">
              <a:effectLst/>
              <a:latin typeface="sofia-pro"/>
            </a:endParaRPr>
          </a:p>
          <a:p>
            <a:pPr algn="l"/>
            <a:endParaRPr lang="nl-NL" sz="1200" b="0" i="0" dirty="0">
              <a:effectLst/>
              <a:latin typeface="sofia-pro"/>
            </a:endParaRPr>
          </a:p>
          <a:p>
            <a:endParaRPr lang="nl-NL" sz="1600" dirty="0"/>
          </a:p>
          <a:p>
            <a:pPr marL="285750" indent="-285750">
              <a:buFont typeface="Wingdings" panose="05000000000000000000" pitchFamily="2" charset="2"/>
              <a:buChar char="Ø"/>
            </a:pPr>
            <a:endParaRPr lang="nl-NL" sz="1600" dirty="0"/>
          </a:p>
          <a:p>
            <a:pPr marL="342900" indent="-342900">
              <a:buFont typeface="Wingdings" panose="05000000000000000000" pitchFamily="2" charset="2"/>
              <a:buChar char="§"/>
            </a:pPr>
            <a:endParaRPr lang="nl-NL" sz="1600" dirty="0"/>
          </a:p>
        </p:txBody>
      </p:sp>
      <p:pic>
        <p:nvPicPr>
          <p:cNvPr id="2050" name="Picture 2">
            <a:extLst>
              <a:ext uri="{FF2B5EF4-FFF2-40B4-BE49-F238E27FC236}">
                <a16:creationId xmlns:a16="http://schemas.microsoft.com/office/drawing/2014/main" id="{F1A044FC-8070-8123-0E55-6F8F485AC1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2221" y="5445224"/>
            <a:ext cx="790844" cy="7908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0DB0968-A426-B0BD-4DC5-D31130112C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1306" y="4442966"/>
            <a:ext cx="791759" cy="7908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B8ED345-8FD9-6A2A-8941-69C7B86E28F0}"/>
              </a:ext>
            </a:extLst>
          </p:cNvPr>
          <p:cNvPicPr>
            <a:picLocks noChangeAspect="1"/>
          </p:cNvPicPr>
          <p:nvPr/>
        </p:nvPicPr>
        <p:blipFill>
          <a:blip r:embed="rId11"/>
          <a:stretch>
            <a:fillRect/>
          </a:stretch>
        </p:blipFill>
        <p:spPr>
          <a:xfrm>
            <a:off x="3969236" y="3437724"/>
            <a:ext cx="790844" cy="793828"/>
          </a:xfrm>
          <a:prstGeom prst="rect">
            <a:avLst/>
          </a:prstGeom>
          <a:ln>
            <a:noFill/>
          </a:ln>
          <a:effectLst>
            <a:outerShdw blurRad="190500" algn="tl" rotWithShape="0">
              <a:srgbClr val="000000">
                <a:alpha val="70000"/>
              </a:srgbClr>
            </a:outerShdw>
          </a:effectLst>
        </p:spPr>
      </p:pic>
      <p:pic>
        <p:nvPicPr>
          <p:cNvPr id="2054" name="Picture 6">
            <a:extLst>
              <a:ext uri="{FF2B5EF4-FFF2-40B4-BE49-F238E27FC236}">
                <a16:creationId xmlns:a16="http://schemas.microsoft.com/office/drawing/2014/main" id="{981FC6B4-C7B1-7955-7B9A-870408629F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9236" y="2419449"/>
            <a:ext cx="790844" cy="8059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C6C6AC2-A7BC-BFEB-00B4-F698135F41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9236" y="1413300"/>
            <a:ext cx="793829" cy="7938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9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4">
            <a:extLst>
              <a:ext uri="{FF2B5EF4-FFF2-40B4-BE49-F238E27FC236}">
                <a16:creationId xmlns:a16="http://schemas.microsoft.com/office/drawing/2014/main" id="{1CAB02DC-538A-9E9B-1294-596AA144757A}"/>
              </a:ext>
            </a:extLst>
          </p:cNvPr>
          <p:cNvSpPr txBox="1">
            <a:spLocks/>
          </p:cNvSpPr>
          <p:nvPr/>
        </p:nvSpPr>
        <p:spPr>
          <a:xfrm>
            <a:off x="3143672" y="1744137"/>
            <a:ext cx="5148572" cy="565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j-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De Barometer Groene OK</a:t>
            </a:r>
          </a:p>
        </p:txBody>
      </p:sp>
      <p:pic>
        <p:nvPicPr>
          <p:cNvPr id="9" name="Picture 8">
            <a:extLst>
              <a:ext uri="{FF2B5EF4-FFF2-40B4-BE49-F238E27FC236}">
                <a16:creationId xmlns:a16="http://schemas.microsoft.com/office/drawing/2014/main" id="{4A82FBAA-E507-C966-B054-7D7D47208DF1}"/>
              </a:ext>
            </a:extLst>
          </p:cNvPr>
          <p:cNvPicPr>
            <a:picLocks noChangeAspect="1"/>
          </p:cNvPicPr>
          <p:nvPr/>
        </p:nvPicPr>
        <p:blipFill>
          <a:blip r:embed="rId3"/>
          <a:stretch>
            <a:fillRect/>
          </a:stretch>
        </p:blipFill>
        <p:spPr>
          <a:xfrm>
            <a:off x="10668508" y="188640"/>
            <a:ext cx="1213497" cy="1065284"/>
          </a:xfrm>
          <a:prstGeom prst="rect">
            <a:avLst/>
          </a:prstGeom>
          <a:ln w="60325">
            <a:solidFill>
              <a:srgbClr val="92D050"/>
            </a:solidFill>
          </a:ln>
        </p:spPr>
      </p:pic>
      <p:sp>
        <p:nvSpPr>
          <p:cNvPr id="3" name="Text Placeholder 2">
            <a:extLst>
              <a:ext uri="{FF2B5EF4-FFF2-40B4-BE49-F238E27FC236}">
                <a16:creationId xmlns:a16="http://schemas.microsoft.com/office/drawing/2014/main" id="{4154CA3B-B936-6020-C0FC-9CF7B5D2C791}"/>
              </a:ext>
            </a:extLst>
          </p:cNvPr>
          <p:cNvSpPr txBox="1">
            <a:spLocks/>
          </p:cNvSpPr>
          <p:nvPr/>
        </p:nvSpPr>
        <p:spPr>
          <a:xfrm>
            <a:off x="2675620" y="2309554"/>
            <a:ext cx="7173512" cy="1972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95959"/>
                </a:solidFill>
                <a:latin typeface="+mn-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endParaRPr lang="en-US" sz="1600" dirty="0"/>
          </a:p>
          <a:p>
            <a:r>
              <a:rPr lang="nl-NL" sz="1600" b="1" dirty="0"/>
              <a:t>Doel Barometer</a:t>
            </a:r>
          </a:p>
          <a:p>
            <a:pPr marL="342900" indent="-342900">
              <a:buFont typeface="Wingdings" panose="05000000000000000000" pitchFamily="2" charset="2"/>
              <a:buChar char="Ø"/>
            </a:pPr>
            <a:r>
              <a:rPr lang="nl-NL" sz="1600" dirty="0"/>
              <a:t>Eerste verkenning </a:t>
            </a:r>
            <a:r>
              <a:rPr lang="nl-NL" sz="1600" u="sng" dirty="0"/>
              <a:t>wetenschappelijk advies</a:t>
            </a:r>
            <a:r>
              <a:rPr lang="nl-NL" sz="1600" dirty="0"/>
              <a:t> verduurzaming OK</a:t>
            </a:r>
          </a:p>
          <a:p>
            <a:pPr marL="342900" indent="-342900">
              <a:buFont typeface="Wingdings" panose="05000000000000000000" pitchFamily="2" charset="2"/>
              <a:buChar char="Ø"/>
            </a:pPr>
            <a:r>
              <a:rPr lang="nl-NL" sz="1600" dirty="0"/>
              <a:t>In kaart brengen huidige </a:t>
            </a:r>
            <a:r>
              <a:rPr lang="nl-NL" sz="1600" u="sng" dirty="0"/>
              <a:t>CO</a:t>
            </a:r>
            <a:r>
              <a:rPr lang="nl-NL" sz="1600" u="sng" baseline="-25000" dirty="0"/>
              <a:t>2</a:t>
            </a:r>
            <a:r>
              <a:rPr lang="nl-NL" sz="1600" u="sng" dirty="0"/>
              <a:t> footprint </a:t>
            </a:r>
            <a:r>
              <a:rPr lang="nl-NL" sz="1600" dirty="0" err="1"/>
              <a:t>OK’s</a:t>
            </a:r>
            <a:r>
              <a:rPr lang="nl-NL" sz="1600" dirty="0"/>
              <a:t> Nederlandse ziekenhuizen</a:t>
            </a:r>
          </a:p>
          <a:p>
            <a:pPr marL="342900" indent="-342900">
              <a:buFont typeface="Wingdings" panose="05000000000000000000" pitchFamily="2" charset="2"/>
              <a:buChar char="Ø"/>
            </a:pPr>
            <a:r>
              <a:rPr lang="nl-NL" sz="1600" u="sng" dirty="0"/>
              <a:t>Best </a:t>
            </a:r>
            <a:r>
              <a:rPr lang="nl-NL" sz="1600" u="sng" dirty="0" err="1"/>
              <a:t>practices</a:t>
            </a:r>
            <a:r>
              <a:rPr lang="nl-NL" sz="1600" u="sng" dirty="0"/>
              <a:t> </a:t>
            </a:r>
            <a:r>
              <a:rPr lang="nl-NL" sz="1600" dirty="0"/>
              <a:t>ontwikkelen</a:t>
            </a:r>
          </a:p>
          <a:p>
            <a:pPr marL="342900" indent="-342900">
              <a:buFont typeface="Wingdings" panose="05000000000000000000" pitchFamily="2" charset="2"/>
              <a:buChar char="Ø"/>
            </a:pPr>
            <a:r>
              <a:rPr lang="nl-NL" sz="1600" dirty="0"/>
              <a:t>Na aanpassingen </a:t>
            </a:r>
            <a:r>
              <a:rPr lang="nl-NL" sz="1600" u="sng" dirty="0"/>
              <a:t>nieuwe metingen </a:t>
            </a:r>
            <a:r>
              <a:rPr lang="nl-NL" sz="1600" dirty="0"/>
              <a:t>o.b.v. huidige literatuur</a:t>
            </a:r>
          </a:p>
          <a:p>
            <a:pPr marL="342900" indent="-342900">
              <a:buFont typeface="Wingdings" panose="05000000000000000000" pitchFamily="2" charset="2"/>
              <a:buChar char="§"/>
            </a:pPr>
            <a:endParaRPr lang="nl-NL" sz="1600" dirty="0"/>
          </a:p>
        </p:txBody>
      </p:sp>
      <p:sp>
        <p:nvSpPr>
          <p:cNvPr id="2" name="Text Placeholder 2">
            <a:extLst>
              <a:ext uri="{FF2B5EF4-FFF2-40B4-BE49-F238E27FC236}">
                <a16:creationId xmlns:a16="http://schemas.microsoft.com/office/drawing/2014/main" id="{FFA91922-0F6E-9AF5-5A26-EBEFCE622063}"/>
              </a:ext>
            </a:extLst>
          </p:cNvPr>
          <p:cNvSpPr txBox="1">
            <a:spLocks/>
          </p:cNvSpPr>
          <p:nvPr/>
        </p:nvSpPr>
        <p:spPr>
          <a:xfrm>
            <a:off x="2675620" y="4473116"/>
            <a:ext cx="7173512" cy="1972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95959"/>
                </a:solidFill>
                <a:latin typeface="+mn-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endParaRPr lang="en-US" sz="1600" dirty="0"/>
          </a:p>
          <a:p>
            <a:r>
              <a:rPr lang="nl-NL" sz="1600" b="1" dirty="0"/>
              <a:t>Het Barometer adviesrapport biedt hulp om oplossingen met de hoogste prioriteit te agenderen op jullie OK!</a:t>
            </a:r>
            <a:endParaRPr lang="nl-NL" sz="1600" dirty="0"/>
          </a:p>
        </p:txBody>
      </p:sp>
    </p:spTree>
    <p:extLst>
      <p:ext uri="{BB962C8B-B14F-4D97-AF65-F5344CB8AC3E}">
        <p14:creationId xmlns:p14="http://schemas.microsoft.com/office/powerpoint/2010/main" val="159514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30E658-05D5-9FE7-E675-CC5AF4E5F41D}"/>
              </a:ext>
            </a:extLst>
          </p:cNvPr>
          <p:cNvSpPr>
            <a:spLocks noGrp="1"/>
          </p:cNvSpPr>
          <p:nvPr>
            <p:ph idx="1"/>
          </p:nvPr>
        </p:nvSpPr>
        <p:spPr>
          <a:xfrm>
            <a:off x="874800" y="1736812"/>
            <a:ext cx="10009732" cy="1071598"/>
          </a:xfrm>
        </p:spPr>
        <p:txBody>
          <a:bodyPr/>
          <a:lstStyle/>
          <a:p>
            <a:pPr lvl="0"/>
            <a:r>
              <a:rPr lang="nl-NL" sz="1600" b="1" dirty="0"/>
              <a:t>Deelname</a:t>
            </a:r>
            <a:r>
              <a:rPr lang="nl-NL" sz="1600" dirty="0"/>
              <a:t> – doelstelling: deelname van 50 ziekenhuizen </a:t>
            </a:r>
          </a:p>
          <a:p>
            <a:pPr lvl="1">
              <a:buFont typeface="Wingdings" pitchFamily="2"/>
              <a:buChar char="§"/>
            </a:pPr>
            <a:r>
              <a:rPr lang="nl-NL" sz="1600" dirty="0"/>
              <a:t>Verstuurd: 70 ziekenhuizen </a:t>
            </a:r>
          </a:p>
          <a:p>
            <a:pPr lvl="1">
              <a:buFont typeface="Wingdings" pitchFamily="2"/>
              <a:buChar char="§"/>
            </a:pPr>
            <a:r>
              <a:rPr lang="nl-NL" sz="1600" dirty="0"/>
              <a:t>Ontvangen: </a:t>
            </a:r>
            <a:r>
              <a:rPr lang="nl-NL" sz="1600" dirty="0">
                <a:solidFill>
                  <a:schemeClr val="tx1"/>
                </a:solidFill>
              </a:rPr>
              <a:t>36 ziekenhuizen </a:t>
            </a:r>
            <a:r>
              <a:rPr lang="nl-NL" sz="1600" dirty="0"/>
              <a:t>(51% respons)</a:t>
            </a:r>
          </a:p>
          <a:p>
            <a:pPr lvl="1">
              <a:buFont typeface="Wingdings" pitchFamily="2"/>
              <a:buChar char="§"/>
            </a:pPr>
            <a:endParaRPr lang="nl-NL" sz="1600" dirty="0"/>
          </a:p>
          <a:p>
            <a:endParaRPr lang="nl-NL" dirty="0"/>
          </a:p>
        </p:txBody>
      </p:sp>
      <p:sp>
        <p:nvSpPr>
          <p:cNvPr id="5" name="Content Placeholder 4">
            <a:extLst>
              <a:ext uri="{FF2B5EF4-FFF2-40B4-BE49-F238E27FC236}">
                <a16:creationId xmlns:a16="http://schemas.microsoft.com/office/drawing/2014/main" id="{0A6CFF5E-BB36-9E00-C6B3-BCDD1B1DA7A6}"/>
              </a:ext>
            </a:extLst>
          </p:cNvPr>
          <p:cNvSpPr>
            <a:spLocks noGrp="1"/>
          </p:cNvSpPr>
          <p:nvPr>
            <p:ph idx="13"/>
          </p:nvPr>
        </p:nvSpPr>
        <p:spPr/>
        <p:txBody>
          <a:bodyPr/>
          <a:lstStyle/>
          <a:p>
            <a:r>
              <a:rPr lang="en-US" dirty="0" err="1"/>
              <a:t>Voortgang</a:t>
            </a:r>
            <a:endParaRPr lang="nl-NL" dirty="0"/>
          </a:p>
        </p:txBody>
      </p:sp>
      <p:pic>
        <p:nvPicPr>
          <p:cNvPr id="7" name="Picture 6">
            <a:extLst>
              <a:ext uri="{FF2B5EF4-FFF2-40B4-BE49-F238E27FC236}">
                <a16:creationId xmlns:a16="http://schemas.microsoft.com/office/drawing/2014/main" id="{2DAC7BFA-EB2F-3C34-75D3-8ADCC5DC195A}"/>
              </a:ext>
            </a:extLst>
          </p:cNvPr>
          <p:cNvPicPr>
            <a:picLocks noChangeAspect="1"/>
          </p:cNvPicPr>
          <p:nvPr/>
        </p:nvPicPr>
        <p:blipFill>
          <a:blip r:embed="rId2"/>
          <a:stretch>
            <a:fillRect/>
          </a:stretch>
        </p:blipFill>
        <p:spPr>
          <a:xfrm>
            <a:off x="10668508" y="188640"/>
            <a:ext cx="1213497" cy="1065284"/>
          </a:xfrm>
          <a:prstGeom prst="rect">
            <a:avLst/>
          </a:prstGeom>
          <a:ln w="60325">
            <a:solidFill>
              <a:srgbClr val="92D050"/>
            </a:solidFill>
          </a:ln>
        </p:spPr>
      </p:pic>
      <p:sp>
        <p:nvSpPr>
          <p:cNvPr id="6" name="Content Placeholder 3">
            <a:extLst>
              <a:ext uri="{FF2B5EF4-FFF2-40B4-BE49-F238E27FC236}">
                <a16:creationId xmlns:a16="http://schemas.microsoft.com/office/drawing/2014/main" id="{AE26B3D4-148C-D2C4-F527-0610CEBB3F1D}"/>
              </a:ext>
            </a:extLst>
          </p:cNvPr>
          <p:cNvSpPr txBox="1">
            <a:spLocks/>
          </p:cNvSpPr>
          <p:nvPr/>
        </p:nvSpPr>
        <p:spPr>
          <a:xfrm>
            <a:off x="865179" y="2969470"/>
            <a:ext cx="10009732" cy="12876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95959"/>
                </a:solidFill>
                <a:latin typeface="+mn-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b="1" dirty="0"/>
              <a:t>Resultaten</a:t>
            </a:r>
          </a:p>
          <a:p>
            <a:pPr marL="342900" lvl="1" indent="-342900">
              <a:buFont typeface="+mj-lt"/>
              <a:buAutoNum type="arabicPeriod"/>
            </a:pPr>
            <a:r>
              <a:rPr lang="nl-NL" sz="1600" dirty="0"/>
              <a:t>Adviesrapport per ziekenhuis </a:t>
            </a:r>
            <a:r>
              <a:rPr lang="nl-NL" sz="1600" dirty="0">
                <a:solidFill>
                  <a:schemeClr val="tx1"/>
                </a:solidFill>
              </a:rPr>
              <a:t>(alleen inzichtelijk voor ziekenhuis zelf)</a:t>
            </a:r>
          </a:p>
          <a:p>
            <a:pPr lvl="4">
              <a:buFont typeface="Wingdings" pitchFamily="2"/>
              <a:buChar char="§"/>
            </a:pPr>
            <a:r>
              <a:rPr lang="nl-NL" dirty="0"/>
              <a:t>Adviezen over verbetermogelijkheden met prioritering </a:t>
            </a:r>
          </a:p>
          <a:p>
            <a:pPr lvl="4">
              <a:buFont typeface="Wingdings" pitchFamily="2"/>
              <a:buChar char="§"/>
            </a:pPr>
            <a:r>
              <a:rPr lang="nl-NL" dirty="0"/>
              <a:t>Inzicht duurzaamheid OK-complex t.o.v. landelijk gemiddelde – Dashboard </a:t>
            </a:r>
          </a:p>
          <a:p>
            <a:pPr marL="384048" lvl="2"/>
            <a:endParaRPr lang="nl-NL" dirty="0"/>
          </a:p>
          <a:p>
            <a:pPr marL="355600" lvl="4" indent="0">
              <a:buNone/>
            </a:pPr>
            <a:endParaRPr lang="nl-NL" sz="1400" dirty="0"/>
          </a:p>
          <a:p>
            <a:endParaRPr lang="nl-NL" dirty="0"/>
          </a:p>
        </p:txBody>
      </p:sp>
      <p:sp>
        <p:nvSpPr>
          <p:cNvPr id="8" name="Content Placeholder 3">
            <a:extLst>
              <a:ext uri="{FF2B5EF4-FFF2-40B4-BE49-F238E27FC236}">
                <a16:creationId xmlns:a16="http://schemas.microsoft.com/office/drawing/2014/main" id="{B58A7703-0BAF-0632-6C92-3266A06A0AF8}"/>
              </a:ext>
            </a:extLst>
          </p:cNvPr>
          <p:cNvSpPr txBox="1">
            <a:spLocks/>
          </p:cNvSpPr>
          <p:nvPr/>
        </p:nvSpPr>
        <p:spPr>
          <a:xfrm>
            <a:off x="865179" y="4349629"/>
            <a:ext cx="10009732" cy="14089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95959"/>
                </a:solidFill>
                <a:latin typeface="+mn-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mj-lt"/>
              <a:buAutoNum type="arabicPeriod" startAt="2"/>
            </a:pPr>
            <a:r>
              <a:rPr lang="nl-NL" sz="1600" dirty="0"/>
              <a:t>Algemeen rapport</a:t>
            </a:r>
            <a:r>
              <a:rPr lang="nl-NL" sz="1600" dirty="0">
                <a:solidFill>
                  <a:schemeClr val="tx1"/>
                </a:solidFill>
              </a:rPr>
              <a:t> (openbaar)</a:t>
            </a:r>
          </a:p>
          <a:p>
            <a:pPr lvl="4">
              <a:buFont typeface="Wingdings" pitchFamily="2"/>
              <a:buChar char="§"/>
            </a:pPr>
            <a:r>
              <a:rPr lang="nl-NL" dirty="0"/>
              <a:t>Huidige status van duurzaamheid bij Nederlandse ziekenhuizen </a:t>
            </a:r>
          </a:p>
          <a:p>
            <a:pPr lvl="4">
              <a:buFont typeface="Wingdings" pitchFamily="2"/>
              <a:buChar char="§"/>
            </a:pPr>
            <a:r>
              <a:rPr lang="nl-NL" dirty="0"/>
              <a:t>Verbetermogelijkheden en voorbeelden op landelijk niveau</a:t>
            </a:r>
          </a:p>
          <a:p>
            <a:pPr lvl="4">
              <a:buFont typeface="Wingdings" pitchFamily="2"/>
              <a:buChar char="§"/>
            </a:pPr>
            <a:r>
              <a:rPr lang="nl-NL" dirty="0"/>
              <a:t>Deadline 4 april</a:t>
            </a:r>
          </a:p>
          <a:p>
            <a:endParaRPr lang="nl-NL" dirty="0"/>
          </a:p>
        </p:txBody>
      </p:sp>
      <p:sp>
        <p:nvSpPr>
          <p:cNvPr id="9" name="Content Placeholder 3">
            <a:extLst>
              <a:ext uri="{FF2B5EF4-FFF2-40B4-BE49-F238E27FC236}">
                <a16:creationId xmlns:a16="http://schemas.microsoft.com/office/drawing/2014/main" id="{5F7B9D48-5C83-5C4B-334F-1FF40BD53FC0}"/>
              </a:ext>
            </a:extLst>
          </p:cNvPr>
          <p:cNvSpPr txBox="1">
            <a:spLocks/>
          </p:cNvSpPr>
          <p:nvPr/>
        </p:nvSpPr>
        <p:spPr>
          <a:xfrm>
            <a:off x="874800" y="5758613"/>
            <a:ext cx="6840663" cy="12166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95959"/>
                </a:solidFill>
                <a:latin typeface="+mn-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mj-lt"/>
              <a:buAutoNum type="arabicPeriod" startAt="3"/>
            </a:pPr>
            <a:r>
              <a:rPr lang="nl-NL" sz="1600" dirty="0"/>
              <a:t>VWS rapport </a:t>
            </a:r>
            <a:r>
              <a:rPr lang="nl-NL" sz="1600" dirty="0">
                <a:solidFill>
                  <a:schemeClr val="tx1"/>
                </a:solidFill>
              </a:rPr>
              <a:t>(rapport voor VWS)</a:t>
            </a:r>
            <a:r>
              <a:rPr lang="nl-NL" sz="1600" dirty="0"/>
              <a:t> </a:t>
            </a:r>
          </a:p>
          <a:p>
            <a:pPr lvl="4">
              <a:buFont typeface="Wingdings" pitchFamily="2"/>
              <a:buChar char="§"/>
            </a:pPr>
            <a:r>
              <a:rPr lang="nl-NL" dirty="0"/>
              <a:t>Rapportage over eindresultaten en adviezen voor VWS</a:t>
            </a:r>
          </a:p>
          <a:p>
            <a:pPr lvl="4">
              <a:buFont typeface="Wingdings" pitchFamily="2"/>
              <a:buChar char="§"/>
            </a:pPr>
            <a:endParaRPr lang="nl-NL" sz="1400" dirty="0"/>
          </a:p>
          <a:p>
            <a:endParaRPr lang="nl-NL" dirty="0"/>
          </a:p>
        </p:txBody>
      </p:sp>
    </p:spTree>
    <p:extLst>
      <p:ext uri="{BB962C8B-B14F-4D97-AF65-F5344CB8AC3E}">
        <p14:creationId xmlns:p14="http://schemas.microsoft.com/office/powerpoint/2010/main" val="3778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4B4BC-BD57-B445-2469-A8DAF1590B98}"/>
              </a:ext>
            </a:extLst>
          </p:cNvPr>
          <p:cNvPicPr>
            <a:picLocks noChangeAspect="1"/>
          </p:cNvPicPr>
          <p:nvPr/>
        </p:nvPicPr>
        <p:blipFill>
          <a:blip r:embed="rId3"/>
          <a:stretch>
            <a:fillRect/>
          </a:stretch>
        </p:blipFill>
        <p:spPr>
          <a:xfrm>
            <a:off x="6101408" y="944724"/>
            <a:ext cx="5867524" cy="5390740"/>
          </a:xfrm>
          <a:prstGeom prst="rect">
            <a:avLst/>
          </a:prstGeom>
        </p:spPr>
      </p:pic>
      <p:sp>
        <p:nvSpPr>
          <p:cNvPr id="5" name="Content Placeholder 4">
            <a:extLst>
              <a:ext uri="{FF2B5EF4-FFF2-40B4-BE49-F238E27FC236}">
                <a16:creationId xmlns:a16="http://schemas.microsoft.com/office/drawing/2014/main" id="{59028DF3-F1C9-179D-8949-48333C5B6232}"/>
              </a:ext>
            </a:extLst>
          </p:cNvPr>
          <p:cNvSpPr txBox="1">
            <a:spLocks/>
          </p:cNvSpPr>
          <p:nvPr/>
        </p:nvSpPr>
        <p:spPr>
          <a:xfrm>
            <a:off x="874800" y="1099387"/>
            <a:ext cx="10153651" cy="565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j-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OK-model</a:t>
            </a:r>
            <a:endParaRPr lang="nl-NL" dirty="0"/>
          </a:p>
        </p:txBody>
      </p:sp>
      <p:pic>
        <p:nvPicPr>
          <p:cNvPr id="7" name="Picture 6">
            <a:extLst>
              <a:ext uri="{FF2B5EF4-FFF2-40B4-BE49-F238E27FC236}">
                <a16:creationId xmlns:a16="http://schemas.microsoft.com/office/drawing/2014/main" id="{2DD7B184-8641-5855-61CF-0B994B18B8F8}"/>
              </a:ext>
            </a:extLst>
          </p:cNvPr>
          <p:cNvPicPr>
            <a:picLocks noChangeAspect="1"/>
          </p:cNvPicPr>
          <p:nvPr/>
        </p:nvPicPr>
        <p:blipFill>
          <a:blip r:embed="rId4"/>
          <a:stretch>
            <a:fillRect/>
          </a:stretch>
        </p:blipFill>
        <p:spPr>
          <a:xfrm>
            <a:off x="223068" y="2204864"/>
            <a:ext cx="5972175" cy="3190875"/>
          </a:xfrm>
          <a:prstGeom prst="rect">
            <a:avLst/>
          </a:prstGeom>
        </p:spPr>
      </p:pic>
    </p:spTree>
    <p:extLst>
      <p:ext uri="{BB962C8B-B14F-4D97-AF65-F5344CB8AC3E}">
        <p14:creationId xmlns:p14="http://schemas.microsoft.com/office/powerpoint/2010/main" val="192604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7F1DE6-5D22-C23B-A41B-E55424FA483D}"/>
              </a:ext>
            </a:extLst>
          </p:cNvPr>
          <p:cNvSpPr>
            <a:spLocks noGrp="1"/>
          </p:cNvSpPr>
          <p:nvPr>
            <p:ph idx="1"/>
          </p:nvPr>
        </p:nvSpPr>
        <p:spPr>
          <a:xfrm>
            <a:off x="886086" y="3501008"/>
            <a:ext cx="10153651" cy="1863074"/>
          </a:xfrm>
        </p:spPr>
        <p:txBody>
          <a:bodyPr/>
          <a:lstStyle/>
          <a:p>
            <a:r>
              <a:rPr lang="nl-NL" sz="1600" b="1" dirty="0"/>
              <a:t>Aantal verschillende pijlers:</a:t>
            </a:r>
          </a:p>
          <a:p>
            <a:pPr marL="342900" indent="-342900">
              <a:buFont typeface="Arial" panose="020B0604020202020204" pitchFamily="34" charset="0"/>
              <a:buChar char="•"/>
            </a:pPr>
            <a:r>
              <a:rPr lang="nl-NL" sz="1600" dirty="0"/>
              <a:t>Organisatie &amp; rapportage</a:t>
            </a:r>
          </a:p>
          <a:p>
            <a:pPr marL="342900" indent="-342900">
              <a:buFont typeface="Arial" panose="020B0604020202020204" pitchFamily="34" charset="0"/>
              <a:buChar char="•"/>
            </a:pPr>
            <a:r>
              <a:rPr lang="nl-NL" sz="1600" dirty="0"/>
              <a:t>Energie</a:t>
            </a:r>
          </a:p>
          <a:p>
            <a:pPr marL="342900" indent="-342900">
              <a:buFont typeface="Arial" panose="020B0604020202020204" pitchFamily="34" charset="0"/>
              <a:buChar char="•"/>
            </a:pPr>
            <a:r>
              <a:rPr lang="nl-NL" sz="1600" dirty="0"/>
              <a:t>Anesthesie &amp; Medicatie</a:t>
            </a:r>
          </a:p>
          <a:p>
            <a:pPr marL="342900" indent="-342900">
              <a:buFont typeface="Arial" panose="020B0604020202020204" pitchFamily="34" charset="0"/>
              <a:buChar char="•"/>
            </a:pPr>
            <a:r>
              <a:rPr lang="nl-NL" sz="1600" dirty="0"/>
              <a:t>Materialen &amp; Afval</a:t>
            </a:r>
          </a:p>
          <a:p>
            <a:pPr marL="342900" indent="-342900">
              <a:buFont typeface="Arial" panose="020B0604020202020204" pitchFamily="34" charset="0"/>
              <a:buChar char="•"/>
            </a:pPr>
            <a:r>
              <a:rPr lang="nl-NL" sz="1600" dirty="0"/>
              <a:t>Sterilisatie</a:t>
            </a:r>
          </a:p>
        </p:txBody>
      </p:sp>
      <p:sp>
        <p:nvSpPr>
          <p:cNvPr id="5" name="Content Placeholder 4">
            <a:extLst>
              <a:ext uri="{FF2B5EF4-FFF2-40B4-BE49-F238E27FC236}">
                <a16:creationId xmlns:a16="http://schemas.microsoft.com/office/drawing/2014/main" id="{0EFDEB3A-11C3-3BB2-B073-659F0A8E23F2}"/>
              </a:ext>
            </a:extLst>
          </p:cNvPr>
          <p:cNvSpPr>
            <a:spLocks noGrp="1"/>
          </p:cNvSpPr>
          <p:nvPr>
            <p:ph idx="13"/>
          </p:nvPr>
        </p:nvSpPr>
        <p:spPr>
          <a:xfrm>
            <a:off x="874801" y="1099387"/>
            <a:ext cx="5473228" cy="565417"/>
          </a:xfrm>
        </p:spPr>
        <p:txBody>
          <a:bodyPr/>
          <a:lstStyle/>
          <a:p>
            <a:r>
              <a:rPr lang="en-US" dirty="0" err="1"/>
              <a:t>Adviesrapport</a:t>
            </a:r>
            <a:r>
              <a:rPr lang="en-US" dirty="0"/>
              <a:t> per </a:t>
            </a:r>
            <a:r>
              <a:rPr lang="en-US" dirty="0" err="1"/>
              <a:t>ziekenhuis</a:t>
            </a:r>
            <a:r>
              <a:rPr lang="en-US" dirty="0"/>
              <a:t> </a:t>
            </a:r>
            <a:endParaRPr lang="nl-NL" dirty="0"/>
          </a:p>
        </p:txBody>
      </p:sp>
      <p:sp>
        <p:nvSpPr>
          <p:cNvPr id="7" name="Content Placeholder 3">
            <a:extLst>
              <a:ext uri="{FF2B5EF4-FFF2-40B4-BE49-F238E27FC236}">
                <a16:creationId xmlns:a16="http://schemas.microsoft.com/office/drawing/2014/main" id="{19881B86-D387-9FE0-FED3-372344CEA088}"/>
              </a:ext>
            </a:extLst>
          </p:cNvPr>
          <p:cNvSpPr txBox="1">
            <a:spLocks/>
          </p:cNvSpPr>
          <p:nvPr/>
        </p:nvSpPr>
        <p:spPr>
          <a:xfrm>
            <a:off x="886086" y="2217607"/>
            <a:ext cx="10153651" cy="18630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95959"/>
                </a:solidFill>
                <a:latin typeface="+mn-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b="1" dirty="0"/>
              <a:t>Start advies rapport:</a:t>
            </a:r>
          </a:p>
          <a:p>
            <a:pPr marL="342900" indent="-342900">
              <a:buFont typeface="Arial" panose="020B0604020202020204" pitchFamily="34" charset="0"/>
              <a:buChar char="•"/>
            </a:pPr>
            <a:r>
              <a:rPr lang="nl-NL" sz="1600" dirty="0"/>
              <a:t>Opening en uitleg</a:t>
            </a:r>
          </a:p>
          <a:p>
            <a:pPr marL="342900" indent="-342900">
              <a:buFont typeface="Arial" panose="020B0604020202020204" pitchFamily="34" charset="0"/>
              <a:buChar char="•"/>
            </a:pPr>
            <a:r>
              <a:rPr lang="nl-NL" sz="1600" dirty="0"/>
              <a:t>Belangrijkste aanbevelingen o.b.v. OK model</a:t>
            </a:r>
          </a:p>
        </p:txBody>
      </p:sp>
      <p:pic>
        <p:nvPicPr>
          <p:cNvPr id="3" name="Picture 2">
            <a:extLst>
              <a:ext uri="{FF2B5EF4-FFF2-40B4-BE49-F238E27FC236}">
                <a16:creationId xmlns:a16="http://schemas.microsoft.com/office/drawing/2014/main" id="{AE0D7A31-202E-327F-4409-9948F4F4CC64}"/>
              </a:ext>
            </a:extLst>
          </p:cNvPr>
          <p:cNvPicPr>
            <a:picLocks noChangeAspect="1"/>
          </p:cNvPicPr>
          <p:nvPr/>
        </p:nvPicPr>
        <p:blipFill>
          <a:blip r:embed="rId2"/>
          <a:stretch>
            <a:fillRect/>
          </a:stretch>
        </p:blipFill>
        <p:spPr>
          <a:xfrm>
            <a:off x="5980714" y="0"/>
            <a:ext cx="5648246" cy="6858000"/>
          </a:xfrm>
          <a:prstGeom prst="rect">
            <a:avLst/>
          </a:prstGeom>
        </p:spPr>
      </p:pic>
      <p:sp>
        <p:nvSpPr>
          <p:cNvPr id="8" name="Content Placeholder 3">
            <a:extLst>
              <a:ext uri="{FF2B5EF4-FFF2-40B4-BE49-F238E27FC236}">
                <a16:creationId xmlns:a16="http://schemas.microsoft.com/office/drawing/2014/main" id="{5294D525-93AC-AE47-266A-CCE25262FC36}"/>
              </a:ext>
            </a:extLst>
          </p:cNvPr>
          <p:cNvSpPr txBox="1">
            <a:spLocks/>
          </p:cNvSpPr>
          <p:nvPr/>
        </p:nvSpPr>
        <p:spPr>
          <a:xfrm>
            <a:off x="874801" y="5715946"/>
            <a:ext cx="10153651" cy="18630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95959"/>
                </a:solidFill>
                <a:latin typeface="+mn-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b="1" dirty="0"/>
              <a:t>Eindigt met aanbevelingen </a:t>
            </a:r>
          </a:p>
          <a:p>
            <a:pPr marL="342900" indent="-342900">
              <a:buFont typeface="Arial" panose="020B0604020202020204" pitchFamily="34" charset="0"/>
              <a:buChar char="•"/>
            </a:pPr>
            <a:r>
              <a:rPr lang="nl-NL" sz="1600" dirty="0"/>
              <a:t>Aanbevelingen per vraag uit barometer</a:t>
            </a:r>
          </a:p>
        </p:txBody>
      </p:sp>
    </p:spTree>
    <p:extLst>
      <p:ext uri="{BB962C8B-B14F-4D97-AF65-F5344CB8AC3E}">
        <p14:creationId xmlns:p14="http://schemas.microsoft.com/office/powerpoint/2010/main" val="78174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9CD8EEB-EC6F-4F02-4AE6-906CDCB54E49}"/>
              </a:ext>
            </a:extLst>
          </p:cNvPr>
          <p:cNvSpPr>
            <a:spLocks noGrp="1"/>
          </p:cNvSpPr>
          <p:nvPr>
            <p:ph idx="13"/>
          </p:nvPr>
        </p:nvSpPr>
        <p:spPr>
          <a:xfrm>
            <a:off x="2351584" y="2882837"/>
            <a:ext cx="7056784" cy="565417"/>
          </a:xfrm>
        </p:spPr>
        <p:txBody>
          <a:bodyPr/>
          <a:lstStyle/>
          <a:p>
            <a:r>
              <a:rPr lang="en-US" dirty="0" err="1"/>
              <a:t>Een</a:t>
            </a:r>
            <a:r>
              <a:rPr lang="en-US" dirty="0"/>
              <a:t> </a:t>
            </a:r>
            <a:r>
              <a:rPr lang="en-US" dirty="0" err="1"/>
              <a:t>aantal</a:t>
            </a:r>
            <a:r>
              <a:rPr lang="en-US" dirty="0"/>
              <a:t> </a:t>
            </a:r>
            <a:r>
              <a:rPr lang="en-US" dirty="0" err="1"/>
              <a:t>landelijke</a:t>
            </a:r>
            <a:r>
              <a:rPr lang="en-US" dirty="0"/>
              <a:t> </a:t>
            </a:r>
            <a:r>
              <a:rPr lang="en-US" dirty="0" err="1"/>
              <a:t>bevindingen</a:t>
            </a:r>
            <a:endParaRPr lang="nl-NL" dirty="0"/>
          </a:p>
        </p:txBody>
      </p:sp>
      <p:pic>
        <p:nvPicPr>
          <p:cNvPr id="2050" name="Picture 2" descr="Nederland Of Nederland Kaart In Groen, Geïsoleerd Op Witte Achtergrond.  Royalty-Vrije Foto, Plaatjes, Beelden en Stock Fotografie. Image 7041622">
            <a:extLst>
              <a:ext uri="{FF2B5EF4-FFF2-40B4-BE49-F238E27FC236}">
                <a16:creationId xmlns:a16="http://schemas.microsoft.com/office/drawing/2014/main" id="{9127F5C2-9330-2713-0D5D-0EFE86038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332" y="3436068"/>
            <a:ext cx="2345138" cy="289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01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64A29209-6F78-6CE8-7258-D2DCD06D97E8}"/>
              </a:ext>
            </a:extLst>
          </p:cNvPr>
          <p:cNvSpPr txBox="1">
            <a:spLocks/>
          </p:cNvSpPr>
          <p:nvPr/>
        </p:nvSpPr>
        <p:spPr>
          <a:xfrm>
            <a:off x="874801" y="1099387"/>
            <a:ext cx="5473228" cy="565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j-lt"/>
                <a:ea typeface="+mn-ea"/>
                <a:cs typeface="Calibri Light" panose="020F0302020204030204" pitchFamily="34" charset="0"/>
              </a:defRPr>
            </a:lvl1pPr>
            <a:lvl2pPr marL="266700" indent="-266700" algn="l" defTabSz="914400" rtl="0" eaLnBrk="1" latinLnBrk="0" hangingPunct="1">
              <a:lnSpc>
                <a:spcPct val="90000"/>
              </a:lnSpc>
              <a:spcBef>
                <a:spcPts val="500"/>
              </a:spcBef>
              <a:buSzPct val="75000"/>
              <a:buFont typeface="Arial" panose="020B0604020202020204" pitchFamily="34" charset="0"/>
              <a:buChar char="•"/>
              <a:defRPr sz="2400" kern="1200">
                <a:solidFill>
                  <a:srgbClr val="595959"/>
                </a:solidFill>
                <a:latin typeface="+mn-lt"/>
                <a:ea typeface="+mn-ea"/>
                <a:cs typeface="Calibri Light" panose="020F03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rgbClr val="595959"/>
                </a:solidFill>
                <a:latin typeface="+mn-lt"/>
                <a:ea typeface="+mn-ea"/>
                <a:cs typeface="Calibri Light" panose="020F0302020204030204" pitchFamily="34" charset="0"/>
              </a:defRPr>
            </a:lvl3pPr>
            <a:lvl4pPr marL="2286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4pPr>
            <a:lvl5pPr marL="584200" indent="-228600" algn="l" defTabSz="914400" rtl="0" eaLnBrk="1" latinLnBrk="0" hangingPunct="1">
              <a:lnSpc>
                <a:spcPct val="90000"/>
              </a:lnSpc>
              <a:spcBef>
                <a:spcPts val="500"/>
              </a:spcBef>
              <a:buSzPct val="80000"/>
              <a:buFont typeface="Arial" panose="020B0604020202020204" pitchFamily="34" charset="0"/>
              <a:buChar char="•"/>
              <a:defRPr sz="1600" kern="1200">
                <a:solidFill>
                  <a:srgbClr val="595959"/>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Organisatie en rapportage</a:t>
            </a:r>
            <a:endParaRPr lang="nl-NL" dirty="0"/>
          </a:p>
        </p:txBody>
      </p:sp>
      <p:sp>
        <p:nvSpPr>
          <p:cNvPr id="7" name="Content Placeholder 6">
            <a:extLst>
              <a:ext uri="{FF2B5EF4-FFF2-40B4-BE49-F238E27FC236}">
                <a16:creationId xmlns:a16="http://schemas.microsoft.com/office/drawing/2014/main" id="{DC69AA63-D5D8-5370-BC15-D37D0799B7D7}"/>
              </a:ext>
            </a:extLst>
          </p:cNvPr>
          <p:cNvSpPr>
            <a:spLocks noGrp="1"/>
          </p:cNvSpPr>
          <p:nvPr>
            <p:ph idx="1"/>
          </p:nvPr>
        </p:nvSpPr>
        <p:spPr/>
        <p:txBody>
          <a:bodyPr/>
          <a:lstStyle/>
          <a:p>
            <a:r>
              <a:rPr lang="en-GB" sz="1600" dirty="0"/>
              <a:t>3 stadia:</a:t>
            </a:r>
          </a:p>
          <a:p>
            <a:pPr marL="342900" indent="-342900">
              <a:buFont typeface="Arial" panose="020B0604020202020204" pitchFamily="34" charset="0"/>
              <a:buChar char="•"/>
            </a:pPr>
            <a:r>
              <a:rPr lang="en-GB" sz="1600" dirty="0" err="1"/>
              <a:t>Lokale</a:t>
            </a:r>
            <a:r>
              <a:rPr lang="en-GB" sz="1600" dirty="0"/>
              <a:t> Actie (25%)</a:t>
            </a:r>
          </a:p>
          <a:p>
            <a:pPr marL="342900" indent="-342900">
              <a:buFont typeface="Arial" panose="020B0604020202020204" pitchFamily="34" charset="0"/>
              <a:buChar char="•"/>
            </a:pPr>
            <a:r>
              <a:rPr lang="en-GB" sz="1600" dirty="0" err="1"/>
              <a:t>Gecoördineerde</a:t>
            </a:r>
            <a:r>
              <a:rPr lang="en-GB" sz="1600" dirty="0"/>
              <a:t> Actie (50%)</a:t>
            </a:r>
          </a:p>
          <a:p>
            <a:pPr marL="342900" indent="-342900">
              <a:buFont typeface="Arial" panose="020B0604020202020204" pitchFamily="34" charset="0"/>
              <a:buChar char="•"/>
            </a:pPr>
            <a:r>
              <a:rPr lang="en-GB" sz="1600" dirty="0" err="1"/>
              <a:t>Strategische</a:t>
            </a:r>
            <a:r>
              <a:rPr lang="en-GB" sz="1600" dirty="0"/>
              <a:t> Actie (25%)</a:t>
            </a:r>
          </a:p>
          <a:p>
            <a:r>
              <a:rPr lang="en-GB" sz="1600" dirty="0" err="1"/>
              <a:t>Gebaseerd</a:t>
            </a:r>
            <a:r>
              <a:rPr lang="en-GB" sz="1600" dirty="0"/>
              <a:t> op </a:t>
            </a:r>
            <a:r>
              <a:rPr lang="en-GB" sz="1600" dirty="0" err="1"/>
              <a:t>thema’s</a:t>
            </a:r>
            <a:r>
              <a:rPr lang="en-GB" sz="1600" dirty="0"/>
              <a:t>: </a:t>
            </a:r>
            <a:r>
              <a:rPr lang="en-GB" sz="1600" dirty="0" err="1"/>
              <a:t>structuur</a:t>
            </a:r>
            <a:r>
              <a:rPr lang="en-GB" sz="1600" dirty="0"/>
              <a:t>, </a:t>
            </a:r>
            <a:r>
              <a:rPr lang="en-GB" sz="1600" dirty="0" err="1"/>
              <a:t>inkoop</a:t>
            </a:r>
            <a:r>
              <a:rPr lang="en-GB" sz="1600" dirty="0"/>
              <a:t> &amp; </a:t>
            </a:r>
            <a:r>
              <a:rPr lang="en-GB" sz="1600" dirty="0" err="1"/>
              <a:t>onderwijs</a:t>
            </a:r>
            <a:endParaRPr lang="en-GB" sz="1600" dirty="0"/>
          </a:p>
          <a:p>
            <a:endParaRPr lang="en-GB" sz="1600" dirty="0"/>
          </a:p>
          <a:p>
            <a:endParaRPr lang="en-GB" sz="1600" dirty="0"/>
          </a:p>
          <a:p>
            <a:pPr lvl="1" indent="0">
              <a:buNone/>
            </a:pPr>
            <a:r>
              <a:rPr lang="en-GB" sz="1600" b="1" dirty="0" err="1"/>
              <a:t>Structuur</a:t>
            </a:r>
            <a:r>
              <a:rPr lang="en-GB" sz="1600" b="1" dirty="0"/>
              <a:t>: </a:t>
            </a:r>
            <a:r>
              <a:rPr lang="en-GB" sz="1600" dirty="0" err="1"/>
              <a:t>verduurzaming</a:t>
            </a:r>
            <a:r>
              <a:rPr lang="en-GB" sz="1600" dirty="0"/>
              <a:t> moment </a:t>
            </a:r>
            <a:r>
              <a:rPr lang="en-GB" sz="1600" dirty="0" err="1"/>
              <a:t>en</a:t>
            </a:r>
            <a:r>
              <a:rPr lang="en-GB" sz="1600" dirty="0"/>
              <a:t> </a:t>
            </a:r>
            <a:r>
              <a:rPr lang="en-GB" sz="1600" dirty="0" err="1"/>
              <a:t>personen</a:t>
            </a:r>
            <a:r>
              <a:rPr lang="en-GB" sz="1600" dirty="0"/>
              <a:t> laten </a:t>
            </a:r>
            <a:r>
              <a:rPr lang="en-GB" sz="1600" dirty="0" err="1"/>
              <a:t>ontstijgen</a:t>
            </a:r>
            <a:r>
              <a:rPr lang="en-GB" sz="1600" dirty="0"/>
              <a:t> </a:t>
            </a:r>
          </a:p>
          <a:p>
            <a:pPr lvl="1" indent="0">
              <a:buNone/>
            </a:pPr>
            <a:r>
              <a:rPr lang="en-GB" sz="1600" b="1" dirty="0" err="1"/>
              <a:t>Inkoop</a:t>
            </a:r>
            <a:r>
              <a:rPr lang="en-GB" sz="1600" b="1" dirty="0"/>
              <a:t>: </a:t>
            </a:r>
            <a:r>
              <a:rPr lang="en-GB" sz="1600" dirty="0" err="1"/>
              <a:t>betrekken</a:t>
            </a:r>
            <a:r>
              <a:rPr lang="en-GB" sz="1600" dirty="0"/>
              <a:t> van </a:t>
            </a:r>
            <a:r>
              <a:rPr lang="en-GB" sz="1600" dirty="0" err="1"/>
              <a:t>inkopers</a:t>
            </a:r>
            <a:r>
              <a:rPr lang="en-GB" sz="1600" dirty="0"/>
              <a:t> </a:t>
            </a:r>
            <a:r>
              <a:rPr lang="en-GB" sz="1600" dirty="0" err="1"/>
              <a:t>en</a:t>
            </a:r>
            <a:r>
              <a:rPr lang="en-GB" sz="1600" dirty="0"/>
              <a:t> </a:t>
            </a:r>
            <a:r>
              <a:rPr lang="en-GB" sz="1600" dirty="0" err="1"/>
              <a:t>gebruik</a:t>
            </a:r>
            <a:r>
              <a:rPr lang="en-GB" sz="1600" dirty="0"/>
              <a:t> </a:t>
            </a:r>
            <a:r>
              <a:rPr lang="en-GB" sz="1600" dirty="0" err="1"/>
              <a:t>maken</a:t>
            </a:r>
            <a:r>
              <a:rPr lang="en-GB" sz="1600" dirty="0"/>
              <a:t> van </a:t>
            </a:r>
            <a:r>
              <a:rPr lang="en-GB" sz="1600" dirty="0" err="1"/>
              <a:t>richtlijnen</a:t>
            </a:r>
            <a:endParaRPr lang="en-GB" sz="1600" dirty="0"/>
          </a:p>
          <a:p>
            <a:pPr lvl="1" indent="0">
              <a:buNone/>
            </a:pPr>
            <a:r>
              <a:rPr lang="en-GB" sz="1600" b="1" dirty="0" err="1"/>
              <a:t>Onderwijs</a:t>
            </a:r>
            <a:r>
              <a:rPr lang="en-GB" sz="1600" b="1" dirty="0"/>
              <a:t>: </a:t>
            </a:r>
            <a:r>
              <a:rPr lang="en-GB" sz="1600" dirty="0" err="1"/>
              <a:t>bewustzijn</a:t>
            </a:r>
            <a:r>
              <a:rPr lang="en-GB" sz="1600" dirty="0"/>
              <a:t> </a:t>
            </a:r>
            <a:r>
              <a:rPr lang="en-GB" sz="1600" dirty="0" err="1"/>
              <a:t>creeëren</a:t>
            </a:r>
            <a:r>
              <a:rPr lang="en-GB" sz="1600" dirty="0"/>
              <a:t> </a:t>
            </a:r>
            <a:r>
              <a:rPr lang="en-GB" sz="1600" dirty="0" err="1"/>
              <a:t>bij</a:t>
            </a:r>
            <a:r>
              <a:rPr lang="en-GB" sz="1600" dirty="0"/>
              <a:t> </a:t>
            </a:r>
            <a:r>
              <a:rPr lang="en-GB" sz="1600" dirty="0" err="1"/>
              <a:t>huidige</a:t>
            </a:r>
            <a:r>
              <a:rPr lang="en-GB" sz="1600" dirty="0"/>
              <a:t> </a:t>
            </a:r>
            <a:r>
              <a:rPr lang="en-GB" sz="1600" dirty="0" err="1"/>
              <a:t>en</a:t>
            </a:r>
            <a:r>
              <a:rPr lang="en-GB" sz="1600" dirty="0"/>
              <a:t> </a:t>
            </a:r>
            <a:r>
              <a:rPr lang="en-GB" sz="1600" dirty="0" err="1"/>
              <a:t>toekomstige</a:t>
            </a:r>
            <a:r>
              <a:rPr lang="en-GB" sz="1600" dirty="0"/>
              <a:t> </a:t>
            </a:r>
            <a:r>
              <a:rPr lang="en-GB" sz="1600" dirty="0" err="1"/>
              <a:t>medewerkers</a:t>
            </a:r>
            <a:r>
              <a:rPr lang="en-GB" sz="1600" dirty="0"/>
              <a:t>, </a:t>
            </a:r>
            <a:r>
              <a:rPr lang="en-GB" sz="1600" dirty="0" err="1"/>
              <a:t>betrekken</a:t>
            </a:r>
            <a:r>
              <a:rPr lang="en-GB" sz="1600" dirty="0"/>
              <a:t> van </a:t>
            </a:r>
            <a:r>
              <a:rPr lang="en-GB" sz="1600" dirty="0" err="1"/>
              <a:t>onderwijsinstellingen</a:t>
            </a:r>
            <a:r>
              <a:rPr lang="en-GB" sz="1600" dirty="0"/>
              <a:t> </a:t>
            </a:r>
            <a:r>
              <a:rPr lang="en-GB" sz="1600" dirty="0" err="1"/>
              <a:t>en</a:t>
            </a:r>
            <a:r>
              <a:rPr lang="en-GB" sz="1600" dirty="0"/>
              <a:t> </a:t>
            </a:r>
            <a:r>
              <a:rPr lang="en-GB" sz="1600" dirty="0" err="1"/>
              <a:t>beroepsverenigingen</a:t>
            </a:r>
            <a:endParaRPr lang="en-GB" sz="1600" b="1" dirty="0"/>
          </a:p>
          <a:p>
            <a:endParaRPr lang="en-GB" sz="1800" dirty="0"/>
          </a:p>
          <a:p>
            <a:endParaRPr lang="en-GB" dirty="0"/>
          </a:p>
          <a:p>
            <a:pPr marL="342900" indent="-342900">
              <a:buFont typeface="Arial" panose="020B0604020202020204" pitchFamily="34" charset="0"/>
              <a:buChar char="•"/>
            </a:pPr>
            <a:endParaRPr lang="en-GB" dirty="0"/>
          </a:p>
        </p:txBody>
      </p:sp>
      <p:pic>
        <p:nvPicPr>
          <p:cNvPr id="15" name="Content Placeholder 14" descr="A screen shot of a meter&#10;&#10;Description automatically generated">
            <a:extLst>
              <a:ext uri="{FF2B5EF4-FFF2-40B4-BE49-F238E27FC236}">
                <a16:creationId xmlns:a16="http://schemas.microsoft.com/office/drawing/2014/main" id="{770FCCE3-5B59-0FE5-C114-ACE7BD118F09}"/>
              </a:ext>
            </a:extLst>
          </p:cNvPr>
          <p:cNvPicPr>
            <a:picLocks noGrp="1" noChangeAspect="1"/>
          </p:cNvPicPr>
          <p:nvPr>
            <p:ph idx="13"/>
          </p:nvPr>
        </p:nvPicPr>
        <p:blipFill>
          <a:blip r:embed="rId3"/>
          <a:stretch>
            <a:fillRect/>
          </a:stretch>
        </p:blipFill>
        <p:spPr>
          <a:xfrm>
            <a:off x="9615993" y="1772718"/>
            <a:ext cx="1701207" cy="1751000"/>
          </a:xfrm>
        </p:spPr>
      </p:pic>
    </p:spTree>
    <p:extLst>
      <p:ext uri="{BB962C8B-B14F-4D97-AF65-F5344CB8AC3E}">
        <p14:creationId xmlns:p14="http://schemas.microsoft.com/office/powerpoint/2010/main" val="368387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De Groene OK">
      <a:dk1>
        <a:srgbClr val="00A8A3"/>
      </a:dk1>
      <a:lt1>
        <a:srgbClr val="FFFFFF"/>
      </a:lt1>
      <a:dk2>
        <a:srgbClr val="22B9D8"/>
      </a:dk2>
      <a:lt2>
        <a:srgbClr val="75DB8D"/>
      </a:lt2>
      <a:accent1>
        <a:srgbClr val="E1DF4B"/>
      </a:accent1>
      <a:accent2>
        <a:srgbClr val="9ACDA3"/>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7088" t="-68795" r="-92237" b="-33251"/>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1CC43BD747D14580515E9CC3D5919F" ma:contentTypeVersion="13" ma:contentTypeDescription="Een nieuw document maken." ma:contentTypeScope="" ma:versionID="d8d52220119ffc5c9b1144ebc62cc797">
  <xsd:schema xmlns:xsd="http://www.w3.org/2001/XMLSchema" xmlns:xs="http://www.w3.org/2001/XMLSchema" xmlns:p="http://schemas.microsoft.com/office/2006/metadata/properties" xmlns:ns2="f06df645-c790-4c5a-8f63-9cb999e44a3e" xmlns:ns3="4b55c51b-e0e3-40dd-ba88-6eadebad9b02" targetNamespace="http://schemas.microsoft.com/office/2006/metadata/properties" ma:root="true" ma:fieldsID="89e1e7e65c15fcecb6d2100a93befde3" ns2:_="" ns3:_="">
    <xsd:import namespace="f06df645-c790-4c5a-8f63-9cb999e44a3e"/>
    <xsd:import namespace="4b55c51b-e0e3-40dd-ba88-6eadebad9b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df645-c790-4c5a-8f63-9cb999e44a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55c51b-e0e3-40dd-ba88-6eadebad9b02"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B19A8F-D9A7-4259-9B4A-E691C839FBDF}">
  <ds:schemaRefs>
    <ds:schemaRef ds:uri="4b55c51b-e0e3-40dd-ba88-6eadebad9b02"/>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f06df645-c790-4c5a-8f63-9cb999e44a3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F57E717-AE92-4714-B210-4F735567103F}">
  <ds:schemaRefs>
    <ds:schemaRef ds:uri="http://schemas.microsoft.com/sharepoint/v3/contenttype/forms"/>
  </ds:schemaRefs>
</ds:datastoreItem>
</file>

<file path=customXml/itemProps3.xml><?xml version="1.0" encoding="utf-8"?>
<ds:datastoreItem xmlns:ds="http://schemas.openxmlformats.org/officeDocument/2006/customXml" ds:itemID="{B8030989-98DD-4073-9D95-A05AC2ED72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6df645-c790-4c5a-8f63-9cb999e44a3e"/>
    <ds:schemaRef ds:uri="4b55c51b-e0e3-40dd-ba88-6eadebad9b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211</TotalTime>
  <Words>825</Words>
  <Application>Microsoft Office PowerPoint</Application>
  <PresentationFormat>Breedbeeld</PresentationFormat>
  <Paragraphs>129</Paragraphs>
  <Slides>13</Slides>
  <Notes>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13</vt:i4>
      </vt:variant>
    </vt:vector>
  </HeadingPairs>
  <TitlesOfParts>
    <vt:vector size="21" baseType="lpstr">
      <vt:lpstr>Arial</vt:lpstr>
      <vt:lpstr>Calibri</vt:lpstr>
      <vt:lpstr>sofia-pro</vt:lpstr>
      <vt:lpstr>Söhne</vt:lpstr>
      <vt:lpstr>Symbol</vt:lpstr>
      <vt:lpstr>Times New Roman</vt:lpstr>
      <vt:lpstr>Wingdings</vt:lpstr>
      <vt:lpstr>Office Theme</vt:lpstr>
      <vt:lpstr>Duurzame toekomst met de Barometer Groene OK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Wouter Spoor</dc:creator>
  <cp:lastModifiedBy>Hennie Mulder</cp:lastModifiedBy>
  <cp:revision>280</cp:revision>
  <dcterms:created xsi:type="dcterms:W3CDTF">2018-10-31T07:01:29Z</dcterms:created>
  <dcterms:modified xsi:type="dcterms:W3CDTF">2024-03-07T10:14:29Z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0x0101002E1CC43BD747D14580515E9CC3D5919F</vt:lpwstr>
  </property>
</Properties>
</file>